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4"/>
  </p:notesMasterIdLst>
  <p:sldIdLst>
    <p:sldId id="256" r:id="rId2"/>
    <p:sldId id="257" r:id="rId3"/>
    <p:sldId id="334" r:id="rId4"/>
    <p:sldId id="328" r:id="rId5"/>
    <p:sldId id="331" r:id="rId6"/>
    <p:sldId id="319" r:id="rId7"/>
    <p:sldId id="323" r:id="rId8"/>
    <p:sldId id="321" r:id="rId9"/>
    <p:sldId id="322" r:id="rId10"/>
    <p:sldId id="324" r:id="rId11"/>
    <p:sldId id="320" r:id="rId12"/>
    <p:sldId id="332" r:id="rId13"/>
    <p:sldId id="333" r:id="rId14"/>
    <p:sldId id="336" r:id="rId15"/>
    <p:sldId id="335" r:id="rId16"/>
    <p:sldId id="337" r:id="rId17"/>
    <p:sldId id="341" r:id="rId18"/>
    <p:sldId id="312" r:id="rId19"/>
    <p:sldId id="315" r:id="rId20"/>
    <p:sldId id="313" r:id="rId21"/>
    <p:sldId id="339" r:id="rId22"/>
    <p:sldId id="26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-20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9E2140-0913-4EC9-B3E9-3807536E9F9B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8E450-DB7A-4649-BC99-4B1D9C49E5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0285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1706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37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4271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8232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68145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4730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7897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5151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5979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0488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2024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602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9948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179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84297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4685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8FC39-8A6D-420D-BE4B-0956E8E31B0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41E4BFD-38AA-4FBF-92B6-48777894C0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051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46745" y="200869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Государственная итоговая аттестация по программе основного общего образования (ГИА-9).</a:t>
            </a:r>
          </a:p>
        </p:txBody>
      </p:sp>
    </p:spTree>
    <p:extLst>
      <p:ext uri="{BB962C8B-B14F-4D97-AF65-F5344CB8AC3E}">
        <p14:creationId xmlns="" xmlns:p14="http://schemas.microsoft.com/office/powerpoint/2010/main" val="2068374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ED1023-CDC6-4A33-8BB6-C2071DE29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8B0D8A55-3B81-4090-9504-F9C1AFC5B8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36896" y="-199764"/>
            <a:ext cx="13598554" cy="76491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84596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B45A085B-7CBE-4B02-B653-A9D5B3ADDA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358809" cy="7579645"/>
          </a:xfr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E6FA0CB5-0C88-40C6-899C-2660383452E7}"/>
              </a:ext>
            </a:extLst>
          </p:cNvPr>
          <p:cNvSpPr/>
          <p:nvPr/>
        </p:nvSpPr>
        <p:spPr>
          <a:xfrm>
            <a:off x="4840448" y="146570"/>
            <a:ext cx="44528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63F2C59-A232-43D5-A7B1-8A0E4C7CF38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8808" y="-1"/>
            <a:ext cx="7634178" cy="58479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6732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0681A8-3A46-48F9-9C40-3BB5F5EB2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70" y="5938735"/>
            <a:ext cx="8596668" cy="704209"/>
          </a:xfrm>
        </p:spPr>
        <p:txBody>
          <a:bodyPr/>
          <a:lstStyle/>
          <a:p>
            <a:r>
              <a:rPr lang="ru-RU" dirty="0"/>
              <a:t>Иностранный язык. Будет новое ПО.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="" xmlns:a16="http://schemas.microsoft.com/office/drawing/2014/main" id="{F7E3B1D9-B136-4BC1-A1EB-00D315F685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9" y="63340"/>
            <a:ext cx="10336179" cy="5814101"/>
          </a:xfrm>
        </p:spPr>
      </p:pic>
    </p:spTree>
    <p:extLst>
      <p:ext uri="{BB962C8B-B14F-4D97-AF65-F5344CB8AC3E}">
        <p14:creationId xmlns="" xmlns:p14="http://schemas.microsoft.com/office/powerpoint/2010/main" val="348462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17C328-9332-453F-9636-A78DF261E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331" y="5332602"/>
            <a:ext cx="11757946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Выполнение реального химического эксперимента, аудитории назначенный в базе как лаборатория будут недоступны для других предметов.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3D1381FA-DC5A-4F0E-A33F-7F9389B321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21" y="0"/>
            <a:ext cx="8126229" cy="5420196"/>
          </a:xfrm>
        </p:spPr>
      </p:pic>
    </p:spTree>
    <p:extLst>
      <p:ext uri="{BB962C8B-B14F-4D97-AF65-F5344CB8AC3E}">
        <p14:creationId xmlns="" xmlns:p14="http://schemas.microsoft.com/office/powerpoint/2010/main" val="1186295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E9CC50-AC70-4CBD-9F63-B5BBEFBD5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499" y="5273879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По федеральному Порядку на одного участника ГИА-9 по информатике требуется один компьютер.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55C73212-412D-4182-BFB4-D699CB8BE1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05" y="263320"/>
            <a:ext cx="7633981" cy="5089321"/>
          </a:xfrm>
        </p:spPr>
      </p:pic>
    </p:spTree>
    <p:extLst>
      <p:ext uri="{BB962C8B-B14F-4D97-AF65-F5344CB8AC3E}">
        <p14:creationId xmlns="" xmlns:p14="http://schemas.microsoft.com/office/powerpoint/2010/main" val="305786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E9989A-C951-4428-AF27-D7DBA918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E6CB3BB-3DCB-4105-A569-A04007CFF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Кого не включать в базу ?</a:t>
            </a:r>
          </a:p>
          <a:p>
            <a:r>
              <a:rPr lang="ru-RU" dirty="0"/>
              <a:t>1. Председателей и членов предметных комиссий.</a:t>
            </a:r>
          </a:p>
          <a:p>
            <a:r>
              <a:rPr lang="ru-RU" dirty="0"/>
              <a:t>2. Членов ГЭК.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Специалист по инструктажу и лабораторной работе по химии и физике назначаются только на эти предметы.</a:t>
            </a:r>
          </a:p>
        </p:txBody>
      </p:sp>
    </p:spTree>
    <p:extLst>
      <p:ext uri="{BB962C8B-B14F-4D97-AF65-F5344CB8AC3E}">
        <p14:creationId xmlns="" xmlns:p14="http://schemas.microsoft.com/office/powerpoint/2010/main" val="4125739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D87206-B54B-4399-8410-B1C5003E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8197" y="64315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sz="4800" dirty="0"/>
              <a:t>Ходатайства.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F0ADED9-5E4C-4911-90CC-8AD898C57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20" y="835129"/>
            <a:ext cx="9699847" cy="56915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/>
              <a:t>Председатель ГИА-9 Поздняков В.А.</a:t>
            </a:r>
            <a:br>
              <a:rPr lang="ru-RU" sz="3600" dirty="0"/>
            </a:br>
            <a:r>
              <a:rPr lang="ru-RU" sz="3600" dirty="0"/>
              <a:t>Председатель ГИА-11 </a:t>
            </a:r>
            <a:r>
              <a:rPr lang="ru-RU" sz="3600" dirty="0" err="1"/>
              <a:t>Жалсанов</a:t>
            </a:r>
            <a:r>
              <a:rPr lang="ru-RU" sz="3600" dirty="0"/>
              <a:t> Б.Б.</a:t>
            </a:r>
            <a:br>
              <a:rPr lang="ru-RU" sz="3600" dirty="0"/>
            </a:br>
            <a:endParaRPr lang="ru-RU" sz="3600" dirty="0"/>
          </a:p>
          <a:p>
            <a:pPr marL="0" indent="0">
              <a:buNone/>
            </a:pPr>
            <a:r>
              <a:rPr lang="ru-RU" sz="3600" dirty="0"/>
              <a:t>Заявление от законных представителей, паспорт, справка, приказы от ДЮСШ, приказы от ОО в связи с зачислением/отчислением, ходатайство от школы.</a:t>
            </a:r>
          </a:p>
        </p:txBody>
      </p:sp>
    </p:spTree>
    <p:extLst>
      <p:ext uri="{BB962C8B-B14F-4D97-AF65-F5344CB8AC3E}">
        <p14:creationId xmlns="" xmlns:p14="http://schemas.microsoft.com/office/powerpoint/2010/main" val="151496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55915D-1E60-43C9-A8A5-34E4B28BB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>
            <a:extLst>
              <a:ext uri="{FF2B5EF4-FFF2-40B4-BE49-F238E27FC236}">
                <a16:creationId xmlns="" xmlns:a16="http://schemas.microsoft.com/office/drawing/2014/main" id="{6166C35F-CDD0-47C0-B471-5A54022515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959" t="10153" r="18051" b="4465"/>
          <a:stretch/>
        </p:blipFill>
        <p:spPr>
          <a:xfrm>
            <a:off x="665527" y="478572"/>
            <a:ext cx="7801762" cy="5855516"/>
          </a:xfrm>
        </p:spPr>
      </p:pic>
    </p:spTree>
    <p:extLst>
      <p:ext uri="{BB962C8B-B14F-4D97-AF65-F5344CB8AC3E}">
        <p14:creationId xmlns="" xmlns:p14="http://schemas.microsoft.com/office/powerpoint/2010/main" val="1582969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D564EE-E06E-4E77-A1F5-DBD5D0B08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 1 марта формируется РИС.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9DA0323-6896-4388-8EB2-C637E82F2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информационной системе </a:t>
            </a:r>
            <a:r>
              <a:rPr lang="ru-RU" dirty="0" err="1"/>
              <a:t>г.Улан</a:t>
            </a:r>
            <a:r>
              <a:rPr lang="ru-RU" dirty="0"/>
              <a:t>-Удэ (База данных – Планирование ГИА-9) зарегистрировано 5558 участников в т.ч. 1638 участника в Железнодорожном, 2363 участника в Октябрьском и 1557 участника в Советском районах.</a:t>
            </a:r>
          </a:p>
          <a:p>
            <a:r>
              <a:rPr lang="ru-RU" dirty="0"/>
              <a:t>Все ОО </a:t>
            </a:r>
            <a:r>
              <a:rPr lang="ru-RU" dirty="0" err="1"/>
              <a:t>г.Улан</a:t>
            </a:r>
            <a:r>
              <a:rPr lang="ru-RU" dirty="0"/>
              <a:t>-Удэ в срок отправили выгрузку с данными.</a:t>
            </a:r>
          </a:p>
          <a:p>
            <a:r>
              <a:rPr lang="ru-RU" dirty="0"/>
              <a:t>На данный момент в базе указано 114 участников с ограниченными возможностями здоровья, инвалиды и дети-инвалиды, у 25 (21,9 %) из них есть применение минимального количества баллов оценивания итогового собеседования за выполнение всей работы (</a:t>
            </a:r>
            <a:r>
              <a:rPr lang="ru-RU" dirty="0" err="1"/>
              <a:t>мин.балл</a:t>
            </a:r>
            <a:r>
              <a:rPr lang="ru-RU" dirty="0"/>
              <a:t> устанавливает </a:t>
            </a:r>
            <a:r>
              <a:rPr lang="ru-RU" dirty="0" err="1"/>
              <a:t>МОиН</a:t>
            </a:r>
            <a:r>
              <a:rPr lang="ru-RU" dirty="0"/>
              <a:t> РБ).</a:t>
            </a:r>
          </a:p>
          <a:p>
            <a:r>
              <a:rPr lang="ru-RU" dirty="0"/>
              <a:t>Провести разъяснительную работу с участниками и законными представителями ГИА-9. </a:t>
            </a:r>
          </a:p>
        </p:txBody>
      </p:sp>
    </p:spTree>
    <p:extLst>
      <p:ext uri="{BB962C8B-B14F-4D97-AF65-F5344CB8AC3E}">
        <p14:creationId xmlns="" xmlns:p14="http://schemas.microsoft.com/office/powerpoint/2010/main" val="313051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8DC8A8-B60C-4845-95DB-1443E7686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2019-2020 учебном году - допуск к ГИА - 9.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9350FF1-34E1-4CCE-B330-D0F2C2333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февраля 2020 – основной срок.</a:t>
            </a:r>
          </a:p>
          <a:p>
            <a:pPr marL="0" indent="0" fontAlgn="t">
              <a:buNone/>
            </a:pPr>
            <a:r>
              <a:rPr lang="ru-RU" b="1" dirty="0"/>
              <a:t>11 марта 2020</a:t>
            </a:r>
            <a:r>
              <a:rPr lang="ru-RU" dirty="0"/>
              <a:t> и </a:t>
            </a:r>
            <a:r>
              <a:rPr lang="ru-RU" b="1" dirty="0"/>
              <a:t>18 мая 2020 – дополнительные сроки.</a:t>
            </a:r>
          </a:p>
          <a:p>
            <a:pPr fontAlgn="t"/>
            <a:endParaRPr lang="ru-RU" b="1" dirty="0"/>
          </a:p>
          <a:p>
            <a:pPr fontAlgn="t"/>
            <a:endParaRPr lang="ru-RU" b="1" dirty="0"/>
          </a:p>
          <a:p>
            <a:pPr marL="0" indent="0" fontAlgn="t">
              <a:buNone/>
            </a:pPr>
            <a:r>
              <a:rPr lang="ru-RU" dirty="0"/>
              <a:t>Скачивание материалов с портала - topic9.rustest.ru</a:t>
            </a:r>
          </a:p>
          <a:p>
            <a:pPr marL="0" indent="0" fontAlgn="t">
              <a:buNone/>
            </a:pPr>
            <a:endParaRPr lang="ru-RU" dirty="0"/>
          </a:p>
          <a:p>
            <a:pPr marL="0" indent="0" fontAlgn="t">
              <a:buNone/>
            </a:pPr>
            <a:endParaRPr lang="ru-RU" dirty="0"/>
          </a:p>
          <a:p>
            <a:pPr marL="0" indent="0" fontAlgn="t">
              <a:buNone/>
            </a:pPr>
            <a:r>
              <a:rPr lang="ru-RU" dirty="0"/>
              <a:t>30.01.2020 г. Апробация ИС в ОО: 19,41 и 44</a:t>
            </a:r>
          </a:p>
          <a:p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8997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Нормативно-Правовые акты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Основным документом </a:t>
            </a:r>
            <a:r>
              <a:rPr lang="ru-RU" dirty="0"/>
              <a:t>при организации проведения государственной итоговой аттестации (ГИА) являются Порядок проведения ГИА, утвержденный приказом № 189-1513 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Министерства просвещения РФ от 7ноября 2018г.  и методические рекомендации РОСОБРНАДЗОРА (приложение 12 к письму Рособрнадзора от 16.12.2019г. №10-1059).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18240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1D56407-68CA-4600-93AB-6800ABA21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677C13E-2D9B-48C5-994B-D8BD6F344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Необходимо подготовиться к итоговому собеседованию в школе:</a:t>
            </a:r>
          </a:p>
          <a:p>
            <a:pPr>
              <a:buFontTx/>
              <a:buChar char="-"/>
            </a:pPr>
            <a:r>
              <a:rPr lang="ru-RU" dirty="0"/>
              <a:t>Убрать в аудитории проведения справочную информацию;</a:t>
            </a:r>
          </a:p>
          <a:p>
            <a:pPr>
              <a:buFontTx/>
              <a:buChar char="-"/>
            </a:pPr>
            <a:r>
              <a:rPr lang="ru-RU" dirty="0"/>
              <a:t>Подготовить принтеры (проверить на полосы и четкость изображения);</a:t>
            </a:r>
          </a:p>
          <a:p>
            <a:pPr>
              <a:buFontTx/>
              <a:buChar char="-"/>
            </a:pPr>
            <a:r>
              <a:rPr lang="ru-RU" dirty="0"/>
              <a:t>Подготовить ноутбуки, компьютеры (проверить на вирусы и при обнаружении устранить) и </a:t>
            </a:r>
            <a:r>
              <a:rPr lang="ru-RU" dirty="0" err="1"/>
              <a:t>аудиозаписывающие</a:t>
            </a:r>
            <a:r>
              <a:rPr lang="ru-RU" dirty="0"/>
              <a:t> устройства.</a:t>
            </a:r>
          </a:p>
          <a:p>
            <a:pPr>
              <a:buFontTx/>
              <a:buChar char="-"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ВСЕ БЛАНКИ ОДНОСТОРОННИЕ!!!</a:t>
            </a:r>
          </a:p>
          <a:p>
            <a:pPr>
              <a:buFontTx/>
              <a:buChar char="-"/>
            </a:pP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971328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E973AF-AB80-4A91-AC17-453CDE0EF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A811AB1-7836-468C-A436-B76CFA8E7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51A8987-BB01-4E13-B431-F4E93D2817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8280" t="11908" r="27270" b="2630"/>
          <a:stretch/>
        </p:blipFill>
        <p:spPr>
          <a:xfrm>
            <a:off x="3447874" y="816638"/>
            <a:ext cx="5419289" cy="58609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776841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3"/>
          <p:cNvSpPr>
            <a:spLocks noGrp="1"/>
          </p:cNvSpPr>
          <p:nvPr>
            <p:ph type="title"/>
          </p:nvPr>
        </p:nvSpPr>
        <p:spPr>
          <a:xfrm>
            <a:off x="4008438" y="260350"/>
            <a:ext cx="6032500" cy="1143000"/>
          </a:xfrm>
        </p:spPr>
        <p:txBody>
          <a:bodyPr/>
          <a:lstStyle/>
          <a:p>
            <a:pPr eaLnBrk="1" hangingPunct="1"/>
            <a:r>
              <a:rPr lang="ru-RU" altLang="ru-RU" sz="2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ПОЛЕЗНАЯ ИНФОРМАЦИЯ</a:t>
            </a:r>
          </a:p>
        </p:txBody>
      </p:sp>
      <p:sp>
        <p:nvSpPr>
          <p:cNvPr id="16387" name="Содержимое 4"/>
          <p:cNvSpPr>
            <a:spLocks noGrp="1"/>
          </p:cNvSpPr>
          <p:nvPr>
            <p:ph idx="1"/>
          </p:nvPr>
        </p:nvSpPr>
        <p:spPr>
          <a:xfrm>
            <a:off x="698924" y="721706"/>
            <a:ext cx="10198375" cy="3497955"/>
          </a:xfrm>
        </p:spPr>
        <p:txBody>
          <a:bodyPr/>
          <a:lstStyle/>
          <a:p>
            <a:pPr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www.ege.edu.ru - </a:t>
            </a:r>
            <a:r>
              <a:rPr lang="ru-RU" alt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портал ГИА-11</a:t>
            </a:r>
          </a:p>
          <a:p>
            <a:pPr eaLnBrk="1" hangingPunct="1"/>
            <a:r>
              <a:rPr lang="ru-RU" alt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</a:t>
            </a: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gia.edu.ru</a:t>
            </a: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портал ГИА-9</a:t>
            </a:r>
          </a:p>
          <a:p>
            <a:pPr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www.fipi.ru</a:t>
            </a:r>
            <a:r>
              <a:rPr lang="ru-RU" alt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—БАНК ОТКРЫТЫХ ЗАДАНИЙ ГИА (ФИПИ)</a:t>
            </a:r>
          </a:p>
          <a:p>
            <a:pPr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www.edu03.ru – </a:t>
            </a:r>
            <a:r>
              <a:rPr lang="ru-RU" altLang="ru-RU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alt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</a:t>
            </a:r>
            <a:r>
              <a:rPr lang="en-US" alt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Бурятия </a:t>
            </a:r>
          </a:p>
          <a:p>
            <a:pPr eaLnBrk="1" hangingPunct="1"/>
            <a:r>
              <a:rPr lang="ru-RU" alt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</a:t>
            </a: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cmro</a:t>
            </a: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(МКУ «ЦМРО»</a:t>
            </a:r>
            <a:r>
              <a:rPr lang="en-US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оператор ГИА-9 </a:t>
            </a:r>
            <a:r>
              <a:rPr lang="ru-RU" alt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Чойдонов</a:t>
            </a:r>
            <a:r>
              <a:rPr lang="ru-RU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Сампил</a:t>
            </a:r>
            <a:r>
              <a:rPr lang="ru-RU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Жаргалович</a:t>
            </a:r>
            <a:r>
              <a:rPr lang="ru-RU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оператор ГИА-11 </a:t>
            </a:r>
            <a:r>
              <a:rPr lang="ru-RU" alt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Хихаев</a:t>
            </a:r>
            <a:r>
              <a:rPr lang="ru-RU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Очир</a:t>
            </a:r>
            <a:r>
              <a:rPr lang="ru-RU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Игоревич</a:t>
            </a:r>
          </a:p>
          <a:p>
            <a:pPr eaLnBrk="1" hangingPunct="1"/>
            <a:endParaRPr lang="ru-RU" altLang="ru-RU" dirty="0">
              <a:solidFill>
                <a:srgbClr val="0000FF"/>
              </a:solidFill>
            </a:endParaRPr>
          </a:p>
        </p:txBody>
      </p:sp>
      <p:pic>
        <p:nvPicPr>
          <p:cNvPr id="16389" name="Рисунок 6" descr="Картинки по запросу картинки горячей линии ЕГЭ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1" y="4047144"/>
            <a:ext cx="3240087" cy="20891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1416050" y="4292601"/>
            <a:ext cx="5111750" cy="2016125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defRPr/>
            </a:pPr>
            <a:endParaRPr lang="ru-RU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80968" y="5212964"/>
            <a:ext cx="22021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МКУ "ЦМРО"</a:t>
            </a:r>
            <a:br>
              <a:rPr lang="ru-RU" dirty="0"/>
            </a:br>
            <a:r>
              <a:rPr lang="ru-RU" dirty="0"/>
              <a:t>8-3012-37-25-88</a:t>
            </a:r>
            <a:br>
              <a:rPr lang="ru-RU" dirty="0"/>
            </a:br>
            <a:r>
              <a:rPr lang="ru-RU" dirty="0"/>
              <a:t>8-3012-37-25-89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48635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D1276C9-8027-448D-99E7-7A651802A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909E066-D249-410C-9907-237D9954E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7ACD858-EF5D-469D-BE69-FD2C21BF87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8899" t="10641" r="28647" b="3486"/>
          <a:stretch/>
        </p:blipFill>
        <p:spPr>
          <a:xfrm>
            <a:off x="0" y="0"/>
            <a:ext cx="5176007" cy="5889072"/>
          </a:xfrm>
          <a:prstGeom prst="rect">
            <a:avLst/>
          </a:prstGeom>
        </p:spPr>
      </p:pic>
      <p:pic>
        <p:nvPicPr>
          <p:cNvPr id="5" name="Объект 3">
            <a:extLst>
              <a:ext uri="{FF2B5EF4-FFF2-40B4-BE49-F238E27FC236}">
                <a16:creationId xmlns="" xmlns:a16="http://schemas.microsoft.com/office/drawing/2014/main" id="{B38FEE5F-C433-447E-B911-18AF5EC581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8639" t="8528" r="44055" b="55462"/>
          <a:stretch/>
        </p:blipFill>
        <p:spPr>
          <a:xfrm>
            <a:off x="5146690" y="2872407"/>
            <a:ext cx="7045310" cy="30166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3740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F5A559-5535-46F8-83B3-21A3562C3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31D172C-F1DA-460C-8A11-04D072CD3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Приказы трёх уровней: </a:t>
            </a:r>
          </a:p>
          <a:p>
            <a:r>
              <a:rPr lang="ru-RU" dirty="0"/>
              <a:t>1- Приказы Министерства образования и науки РБ;</a:t>
            </a:r>
          </a:p>
          <a:p>
            <a:r>
              <a:rPr lang="ru-RU" dirty="0"/>
              <a:t>2- Приказы Комитета по образованию Администрации </a:t>
            </a:r>
            <a:r>
              <a:rPr lang="ru-RU" dirty="0" err="1"/>
              <a:t>г.Улан</a:t>
            </a:r>
            <a:r>
              <a:rPr lang="ru-RU" dirty="0"/>
              <a:t>-Удэ;</a:t>
            </a:r>
          </a:p>
          <a:p>
            <a:r>
              <a:rPr lang="ru-RU" dirty="0"/>
              <a:t>3- Внутришкольные приказы.</a:t>
            </a:r>
          </a:p>
          <a:p>
            <a:pPr marL="0" indent="0">
              <a:buNone/>
            </a:pPr>
            <a:r>
              <a:rPr lang="ru-RU" dirty="0"/>
              <a:t>Папка, где собраны заявления от участников ГИА-9 на итоговое собеседование и согласие на обработку персональных данных.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40058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9695A8-7F01-4AD7-91CF-D057C488F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Объект 8">
            <a:extLst>
              <a:ext uri="{FF2B5EF4-FFF2-40B4-BE49-F238E27FC236}">
                <a16:creationId xmlns="" xmlns:a16="http://schemas.microsoft.com/office/drawing/2014/main" id="{D2D84E8C-C254-49B7-91FF-970C40A89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B3A1D04-5DF2-4801-B170-5A2D8A30B5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8439" b="24873"/>
          <a:stretch/>
        </p:blipFill>
        <p:spPr>
          <a:xfrm>
            <a:off x="-12556" y="1677797"/>
            <a:ext cx="12204556" cy="51908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3752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087E0F9-C4A6-4CC6-AC17-5613033C0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36" y="0"/>
            <a:ext cx="8616192" cy="1325563"/>
          </a:xfrm>
        </p:spPr>
        <p:txBody>
          <a:bodyPr>
            <a:normAutofit/>
          </a:bodyPr>
          <a:lstStyle/>
          <a:p>
            <a:r>
              <a:rPr lang="ru-RU" dirty="0"/>
              <a:t>Основной период - с 22 мая по 9 июня.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A36C9A9A-4876-409C-8EFB-FD4595F7AC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2636" y="845448"/>
            <a:ext cx="8616192" cy="57960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7758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D5D3DDC-5ED7-4FFC-820D-9AFF4C16A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399" y="184297"/>
            <a:ext cx="8596668" cy="1320800"/>
          </a:xfrm>
        </p:spPr>
        <p:txBody>
          <a:bodyPr/>
          <a:lstStyle/>
          <a:p>
            <a:r>
              <a:rPr lang="ru-RU" dirty="0"/>
              <a:t>Резервные дни основного периода – 20 июня по 30 июня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989A700D-D8A5-421A-83CC-1CAB821F27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96232437"/>
              </p:ext>
            </p:extLst>
          </p:nvPr>
        </p:nvGraphicFramePr>
        <p:xfrm>
          <a:off x="1415688" y="1505097"/>
          <a:ext cx="4910685" cy="4729312"/>
        </p:xfrm>
        <a:graphic>
          <a:graphicData uri="http://schemas.openxmlformats.org/drawingml/2006/table">
            <a:tbl>
              <a:tblPr/>
              <a:tblGrid>
                <a:gridCol w="1636895">
                  <a:extLst>
                    <a:ext uri="{9D8B030D-6E8A-4147-A177-3AD203B41FA5}">
                      <a16:colId xmlns="" xmlns:a16="http://schemas.microsoft.com/office/drawing/2014/main" val="4149807941"/>
                    </a:ext>
                  </a:extLst>
                </a:gridCol>
                <a:gridCol w="1636895">
                  <a:extLst>
                    <a:ext uri="{9D8B030D-6E8A-4147-A177-3AD203B41FA5}">
                      <a16:colId xmlns="" xmlns:a16="http://schemas.microsoft.com/office/drawing/2014/main" val="2026538391"/>
                    </a:ext>
                  </a:extLst>
                </a:gridCol>
                <a:gridCol w="1636895">
                  <a:extLst>
                    <a:ext uri="{9D8B030D-6E8A-4147-A177-3AD203B41FA5}">
                      <a16:colId xmlns="" xmlns:a16="http://schemas.microsoft.com/office/drawing/2014/main" val="2993874505"/>
                    </a:ext>
                  </a:extLst>
                </a:gridCol>
              </a:tblGrid>
              <a:tr h="125086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dirty="0">
                          <a:effectLst/>
                        </a:rPr>
                        <a:t>20 июня (</a:t>
                      </a:r>
                      <a:r>
                        <a:rPr lang="ru-RU" sz="1100" b="1" dirty="0" err="1">
                          <a:effectLst/>
                        </a:rPr>
                        <a:t>сб</a:t>
                      </a:r>
                      <a:r>
                        <a:rPr lang="ru-RU" sz="1100" b="1" dirty="0">
                          <a:effectLst/>
                        </a:rPr>
                        <a:t>)</a:t>
                      </a: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dirty="0">
                          <a:effectLst/>
                        </a:rPr>
                        <a:t>резерв: по всем учебным предметам (кроме русского языка и математики)</a:t>
                      </a:r>
                      <a:endParaRPr lang="ru-RU" sz="1100" b="1" dirty="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dirty="0">
                          <a:effectLst/>
                        </a:rPr>
                        <a:t>резерв: по всем учебным предметам (кроме русского языка и математики)</a:t>
                      </a:r>
                      <a:endParaRPr lang="ru-RU" sz="1100" b="1" dirty="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5889948"/>
                  </a:ext>
                </a:extLst>
              </a:tr>
              <a:tr h="47978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dirty="0">
                          <a:effectLst/>
                        </a:rPr>
                        <a:t>22 июня (</a:t>
                      </a:r>
                      <a:r>
                        <a:rPr lang="ru-RU" sz="1100" b="1" dirty="0" err="1">
                          <a:effectLst/>
                        </a:rPr>
                        <a:t>пн</a:t>
                      </a:r>
                      <a:r>
                        <a:rPr lang="ru-RU" sz="1100" b="1" dirty="0">
                          <a:effectLst/>
                        </a:rPr>
                        <a:t>)</a:t>
                      </a: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dirty="0">
                          <a:effectLst/>
                        </a:rPr>
                        <a:t>резерв: русский язык</a:t>
                      </a:r>
                      <a:endParaRPr lang="ru-RU" sz="1100" b="1" dirty="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>
                          <a:effectLst/>
                        </a:rPr>
                        <a:t>резерв: русский язык</a:t>
                      </a:r>
                      <a:endParaRPr lang="ru-RU" sz="1100" b="1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86653718"/>
                  </a:ext>
                </a:extLst>
              </a:tr>
              <a:tr h="125086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>
                          <a:effectLst/>
                        </a:rPr>
                        <a:t>23 июня (вт)</a:t>
                      </a: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dirty="0">
                          <a:effectLst/>
                        </a:rPr>
                        <a:t>резерв: по всем учебным предметам (кроме русского языка и математики)</a:t>
                      </a:r>
                      <a:endParaRPr lang="ru-RU" sz="1100" b="1" dirty="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dirty="0">
                          <a:effectLst/>
                        </a:rPr>
                        <a:t>резерв: по всем учебным предметам (кроме русского языка и математики)</a:t>
                      </a:r>
                      <a:endParaRPr lang="ru-RU" sz="1100" b="1" dirty="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13761491"/>
                  </a:ext>
                </a:extLst>
              </a:tr>
              <a:tr h="47978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>
                          <a:effectLst/>
                        </a:rPr>
                        <a:t>24 июня (ср)</a:t>
                      </a: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dirty="0">
                          <a:effectLst/>
                        </a:rPr>
                        <a:t>резерв: математика</a:t>
                      </a:r>
                      <a:endParaRPr lang="ru-RU" sz="1100" b="1" dirty="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>
                          <a:effectLst/>
                        </a:rPr>
                        <a:t>резерв: математика</a:t>
                      </a:r>
                      <a:endParaRPr lang="ru-RU" sz="1100" b="1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36993932"/>
                  </a:ext>
                </a:extLst>
              </a:tr>
              <a:tr h="63400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>
                          <a:effectLst/>
                        </a:rPr>
                        <a:t>25 июня (чт)</a:t>
                      </a: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dirty="0">
                          <a:effectLst/>
                        </a:rPr>
                        <a:t>резерв: по всем учебным предметам</a:t>
                      </a:r>
                      <a:endParaRPr lang="ru-RU" sz="1100" b="1" dirty="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dirty="0">
                          <a:effectLst/>
                        </a:rPr>
                        <a:t>резерв: по всем учебным предметам</a:t>
                      </a:r>
                      <a:endParaRPr lang="ru-RU" sz="1100" b="1" dirty="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4116937"/>
                  </a:ext>
                </a:extLst>
              </a:tr>
              <a:tr h="63400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>
                          <a:effectLst/>
                        </a:rPr>
                        <a:t>30 июня (вт)</a:t>
                      </a: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A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>
                          <a:effectLst/>
                        </a:rPr>
                        <a:t>резерв: по всем учебным предметам</a:t>
                      </a:r>
                      <a:endParaRPr lang="ru-RU" sz="1100" b="1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A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dirty="0">
                          <a:effectLst/>
                        </a:rPr>
                        <a:t>резерв: по всем учебным предметам</a:t>
                      </a:r>
                      <a:endParaRPr lang="ru-RU" sz="1100" b="1" dirty="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AD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935386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71687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FF67F5-7759-485D-A3AD-BD83B7CB1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ГИА-9 проводится в форме ОГЭ/ГВЭ по предметам: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A84E276-B80D-4808-BCEF-D59EE4536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Два обязательных ( русский язык и математика) и два по выбору (литература, география, физика, химия, биология, информатика и ИКТ, обществознание, история, иностранные языки, бурятский язык и бурятская литература).</a:t>
            </a:r>
          </a:p>
          <a:p>
            <a:endParaRPr lang="ru-RU" dirty="0"/>
          </a:p>
          <a:p>
            <a:r>
              <a:rPr lang="ru-RU" dirty="0"/>
              <a:t>Участник подает заявление до 1 марта 2020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8371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A2BAAA-FF13-4E2D-8D5B-BADF663A1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C6C3A3B2-A30C-4F8B-9618-8A1D37E2B8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0921" y="-911169"/>
            <a:ext cx="15431711" cy="8680338"/>
          </a:xfrm>
        </p:spPr>
      </p:pic>
    </p:spTree>
    <p:extLst>
      <p:ext uri="{BB962C8B-B14F-4D97-AF65-F5344CB8AC3E}">
        <p14:creationId xmlns="" xmlns:p14="http://schemas.microsoft.com/office/powerpoint/2010/main" val="42565527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1699</TotalTime>
  <Words>598</Words>
  <Application>Microsoft Office PowerPoint</Application>
  <PresentationFormat>Произвольный</PresentationFormat>
  <Paragraphs>76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Аспект</vt:lpstr>
      <vt:lpstr>Государственная итоговая аттестация по программе основного общего образования (ГИА-9).</vt:lpstr>
      <vt:lpstr>Нормативно-Правовые акты</vt:lpstr>
      <vt:lpstr>Слайд 3</vt:lpstr>
      <vt:lpstr>Слайд 4</vt:lpstr>
      <vt:lpstr>Слайд 5</vt:lpstr>
      <vt:lpstr>Основной период - с 22 мая по 9 июня.</vt:lpstr>
      <vt:lpstr>Резервные дни основного периода – 20 июня по 30 июня</vt:lpstr>
      <vt:lpstr>ГИА-9 проводится в форме ОГЭ/ГВЭ по предметам:</vt:lpstr>
      <vt:lpstr>Слайд 9</vt:lpstr>
      <vt:lpstr>Слайд 10</vt:lpstr>
      <vt:lpstr>Слайд 11</vt:lpstr>
      <vt:lpstr>Иностранный язык. Будет новое ПО.</vt:lpstr>
      <vt:lpstr>Выполнение реального химического эксперимента, аудитории назначенный в базе как лаборатория будут недоступны для других предметов. </vt:lpstr>
      <vt:lpstr>По федеральному Порядку на одного участника ГИА-9 по информатике требуется один компьютер.</vt:lpstr>
      <vt:lpstr>Слайд 15</vt:lpstr>
      <vt:lpstr>Ходатайства.  </vt:lpstr>
      <vt:lpstr>Слайд 17</vt:lpstr>
      <vt:lpstr>До 1 марта формируется РИС.</vt:lpstr>
      <vt:lpstr>Итоговое собеседование 2019-2020 учебном году - допуск к ГИА - 9.</vt:lpstr>
      <vt:lpstr>Слайд 20</vt:lpstr>
      <vt:lpstr>Слайд 21</vt:lpstr>
      <vt:lpstr>ПОЛЕЗНАЯ ИНФОРМАЦИЯ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ГИА-9</dc:title>
  <dc:creator>Денис Хихаев</dc:creator>
  <cp:lastModifiedBy>Admin</cp:lastModifiedBy>
  <cp:revision>136</cp:revision>
  <dcterms:created xsi:type="dcterms:W3CDTF">2019-03-21T01:21:14Z</dcterms:created>
  <dcterms:modified xsi:type="dcterms:W3CDTF">2020-02-20T02:50:11Z</dcterms:modified>
</cp:coreProperties>
</file>