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9" r:id="rId3"/>
    <p:sldId id="264" r:id="rId4"/>
    <p:sldId id="286" r:id="rId5"/>
    <p:sldId id="304" r:id="rId6"/>
    <p:sldId id="289" r:id="rId7"/>
    <p:sldId id="291" r:id="rId8"/>
    <p:sldId id="292" r:id="rId9"/>
    <p:sldId id="293" r:id="rId10"/>
    <p:sldId id="294" r:id="rId11"/>
    <p:sldId id="296" r:id="rId12"/>
    <p:sldId id="298" r:id="rId13"/>
    <p:sldId id="261" r:id="rId14"/>
    <p:sldId id="300" r:id="rId15"/>
    <p:sldId id="302" r:id="rId16"/>
    <p:sldId id="277" r:id="rId17"/>
    <p:sldId id="281" r:id="rId18"/>
    <p:sldId id="283" r:id="rId19"/>
    <p:sldId id="282" r:id="rId20"/>
    <p:sldId id="270" r:id="rId21"/>
    <p:sldId id="262" r:id="rId22"/>
    <p:sldId id="265" r:id="rId23"/>
    <p:sldId id="280" r:id="rId24"/>
  </p:sldIdLst>
  <p:sldSz cx="9144000" cy="6858000" type="screen4x3"/>
  <p:notesSz cx="6781800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0066CC"/>
    <a:srgbClr val="00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8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D9E0F4-02A2-4AC7-8D63-38C50ACBFA5A}" type="doc">
      <dgm:prSet loTypeId="urn:microsoft.com/office/officeart/2005/8/layout/radial2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AA8E08-7D61-4DC6-ADEE-A92485E25180}">
      <dgm:prSet phldrT="[Текст]" custT="1"/>
      <dgm:spPr/>
      <dgm:t>
        <a:bodyPr/>
        <a:lstStyle/>
        <a:p>
          <a:r>
            <a:rPr lang="ru-RU" sz="1400" b="1" u="none" dirty="0" smtClean="0">
              <a:latin typeface="Cambria" pitchFamily="18" charset="0"/>
              <a:ea typeface="Cambria" pitchFamily="18" charset="0"/>
            </a:rPr>
            <a:t>Основание организации</a:t>
          </a:r>
          <a:r>
            <a:rPr lang="ru-RU" sz="1400" b="1" dirty="0" smtClean="0">
              <a:latin typeface="Cambria" pitchFamily="18" charset="0"/>
              <a:ea typeface="Cambria" pitchFamily="18" charset="0"/>
            </a:rPr>
            <a:t>:  </a:t>
          </a:r>
        </a:p>
        <a:p>
          <a:r>
            <a:rPr lang="ru-RU" sz="1400" b="0" dirty="0" smtClean="0">
              <a:latin typeface="Cambria" pitchFamily="18" charset="0"/>
              <a:ea typeface="Cambria" pitchFamily="18" charset="0"/>
            </a:rPr>
            <a:t>1)</a:t>
          </a:r>
          <a:r>
            <a:rPr lang="ru-RU" sz="1400" b="1" dirty="0" smtClean="0">
              <a:latin typeface="Cambria" pitchFamily="18" charset="0"/>
              <a:ea typeface="Cambria" pitchFamily="18" charset="0"/>
            </a:rPr>
            <a:t> </a:t>
          </a:r>
          <a:r>
            <a:rPr lang="ru-RU" sz="1400" dirty="0" smtClean="0">
              <a:latin typeface="Cambria" pitchFamily="18" charset="0"/>
              <a:ea typeface="Cambria" pitchFamily="18" charset="0"/>
            </a:rPr>
            <a:t>заключение медицинской организации;</a:t>
          </a:r>
        </a:p>
        <a:p>
          <a:r>
            <a:rPr lang="ru-RU" sz="1400" dirty="0" smtClean="0">
              <a:latin typeface="Cambria" pitchFamily="18" charset="0"/>
              <a:ea typeface="Cambria" pitchFamily="18" charset="0"/>
            </a:rPr>
            <a:t>2) рекомендации ПМПК.</a:t>
          </a:r>
          <a:endParaRPr lang="ru-RU" sz="1400" dirty="0">
            <a:latin typeface="Cambria" pitchFamily="18" charset="0"/>
            <a:ea typeface="Cambria" pitchFamily="18" charset="0"/>
          </a:endParaRPr>
        </a:p>
      </dgm:t>
    </dgm:pt>
    <dgm:pt modelId="{FB4E506E-9B9C-4C95-AB41-7C8D540E42E6}" type="parTrans" cxnId="{8690835C-3115-480B-A625-7EF9FB1E5A13}">
      <dgm:prSet/>
      <dgm:spPr/>
      <dgm:t>
        <a:bodyPr/>
        <a:lstStyle/>
        <a:p>
          <a:endParaRPr lang="ru-RU"/>
        </a:p>
      </dgm:t>
    </dgm:pt>
    <dgm:pt modelId="{86E4958F-0148-4FEA-9B38-9E8C41118715}" type="sibTrans" cxnId="{8690835C-3115-480B-A625-7EF9FB1E5A13}">
      <dgm:prSet/>
      <dgm:spPr/>
      <dgm:t>
        <a:bodyPr/>
        <a:lstStyle/>
        <a:p>
          <a:endParaRPr lang="ru-RU"/>
        </a:p>
      </dgm:t>
    </dgm:pt>
    <dgm:pt modelId="{0A4F3C24-EDDE-48FE-AA3F-F8C7A4EBF46F}">
      <dgm:prSet phldrT="[Текст]"/>
      <dgm:spPr/>
      <dgm:t>
        <a:bodyPr lIns="720000"/>
        <a:lstStyle/>
        <a:p>
          <a:pPr algn="just"/>
          <a:r>
            <a:rPr lang="ru-RU" b="1" dirty="0" smtClean="0">
              <a:latin typeface="Cambria" pitchFamily="18" charset="0"/>
              <a:ea typeface="Cambria" pitchFamily="18" charset="0"/>
            </a:rPr>
            <a:t>ППЭ организуется:</a:t>
          </a:r>
          <a:endParaRPr lang="ru-RU" b="1" dirty="0">
            <a:latin typeface="Cambria" pitchFamily="18" charset="0"/>
            <a:ea typeface="Cambria" pitchFamily="18" charset="0"/>
          </a:endParaRPr>
        </a:p>
      </dgm:t>
    </dgm:pt>
    <dgm:pt modelId="{EC820D54-2256-48B9-9C48-22EF6AB66B26}" type="parTrans" cxnId="{370193F8-D771-4A56-B21C-20D80055B97C}">
      <dgm:prSet/>
      <dgm:spPr/>
      <dgm:t>
        <a:bodyPr/>
        <a:lstStyle/>
        <a:p>
          <a:endParaRPr lang="ru-RU"/>
        </a:p>
      </dgm:t>
    </dgm:pt>
    <dgm:pt modelId="{06AC33C7-0582-4936-8290-92B446A80230}" type="sibTrans" cxnId="{370193F8-D771-4A56-B21C-20D80055B97C}">
      <dgm:prSet/>
      <dgm:spPr/>
      <dgm:t>
        <a:bodyPr/>
        <a:lstStyle/>
        <a:p>
          <a:endParaRPr lang="ru-RU"/>
        </a:p>
      </dgm:t>
    </dgm:pt>
    <dgm:pt modelId="{20B4640C-8C65-4F17-B80E-9EA1467AD7A0}">
      <dgm:prSet phldrT="[Текст]" custT="1"/>
      <dgm:spPr/>
      <dgm:t>
        <a:bodyPr/>
        <a:lstStyle/>
        <a:p>
          <a:r>
            <a:rPr lang="ru-RU" sz="1400" dirty="0" smtClean="0">
              <a:latin typeface="Cambria" pitchFamily="18" charset="0"/>
              <a:ea typeface="Cambria" pitchFamily="18" charset="0"/>
            </a:rPr>
            <a:t>В таком ППЭ должны присутствовать: руководитель ППЭ, организаторы, член ГЭК. </a:t>
          </a:r>
          <a:endParaRPr lang="ru-RU" sz="1400" dirty="0">
            <a:latin typeface="Cambria" pitchFamily="18" charset="0"/>
            <a:ea typeface="Cambria" pitchFamily="18" charset="0"/>
          </a:endParaRPr>
        </a:p>
      </dgm:t>
    </dgm:pt>
    <dgm:pt modelId="{D6CC0051-48CE-480E-BDB9-9FCF1984FD44}" type="parTrans" cxnId="{D7E48A34-F788-485C-B464-3C81D9C41B27}">
      <dgm:prSet/>
      <dgm:spPr/>
      <dgm:t>
        <a:bodyPr/>
        <a:lstStyle/>
        <a:p>
          <a:endParaRPr lang="ru-RU"/>
        </a:p>
      </dgm:t>
    </dgm:pt>
    <dgm:pt modelId="{0BF1944A-4167-4ACA-B71A-E93A5AB28F73}" type="sibTrans" cxnId="{D7E48A34-F788-485C-B464-3C81D9C41B27}">
      <dgm:prSet/>
      <dgm:spPr/>
      <dgm:t>
        <a:bodyPr/>
        <a:lstStyle/>
        <a:p>
          <a:endParaRPr lang="ru-RU"/>
        </a:p>
      </dgm:t>
    </dgm:pt>
    <dgm:pt modelId="{E073D954-E01D-4841-B095-A2E5F540F19B}">
      <dgm:prSet phldrT="[Текст]"/>
      <dgm:spPr/>
      <dgm:t>
        <a:bodyPr lIns="720000"/>
        <a:lstStyle/>
        <a:p>
          <a:pPr algn="just"/>
          <a:r>
            <a:rPr lang="ru-RU" dirty="0" smtClean="0">
              <a:latin typeface="Cambria" pitchFamily="18" charset="0"/>
              <a:ea typeface="Cambria" pitchFamily="18" charset="0"/>
            </a:rPr>
            <a:t>В целях оптимизации условий проведения ГИА </a:t>
          </a:r>
          <a:r>
            <a:rPr lang="ru-RU" b="1" dirty="0" smtClean="0">
              <a:latin typeface="Cambria" pitchFamily="18" charset="0"/>
              <a:ea typeface="Cambria" pitchFamily="18" charset="0"/>
            </a:rPr>
            <a:t>допускается совмещение отдельных полномочий и обязанностей работниками ППЭ:</a:t>
          </a:r>
          <a:endParaRPr lang="ru-RU" b="1" dirty="0">
            <a:latin typeface="Cambria" pitchFamily="18" charset="0"/>
            <a:ea typeface="Cambria" pitchFamily="18" charset="0"/>
          </a:endParaRPr>
        </a:p>
      </dgm:t>
    </dgm:pt>
    <dgm:pt modelId="{8E9A7B84-C903-4067-B6D8-BA8324E16EB6}" type="parTrans" cxnId="{BEE0FC55-ADC1-4DB7-9F81-B17AB1BEB6B8}">
      <dgm:prSet/>
      <dgm:spPr/>
      <dgm:t>
        <a:bodyPr/>
        <a:lstStyle/>
        <a:p>
          <a:endParaRPr lang="ru-RU"/>
        </a:p>
      </dgm:t>
    </dgm:pt>
    <dgm:pt modelId="{005A145B-A3AC-4062-BCA4-45D63FE94A12}" type="sibTrans" cxnId="{BEE0FC55-ADC1-4DB7-9F81-B17AB1BEB6B8}">
      <dgm:prSet/>
      <dgm:spPr/>
      <dgm:t>
        <a:bodyPr/>
        <a:lstStyle/>
        <a:p>
          <a:endParaRPr lang="ru-RU"/>
        </a:p>
      </dgm:t>
    </dgm:pt>
    <dgm:pt modelId="{B60C40B5-2EA4-4590-89BC-545D72609589}">
      <dgm:prSet phldrT="[Текст]"/>
      <dgm:spPr/>
      <dgm:t>
        <a:bodyPr lIns="720000"/>
        <a:lstStyle/>
        <a:p>
          <a:pPr algn="just"/>
          <a:r>
            <a:rPr lang="ru-RU" dirty="0" smtClean="0">
              <a:latin typeface="Cambria" pitchFamily="18" charset="0"/>
              <a:ea typeface="Cambria" pitchFamily="18" charset="0"/>
            </a:rPr>
            <a:t>член ГЭК = руководитель ППЭ, </a:t>
          </a:r>
          <a:endParaRPr lang="ru-RU" dirty="0">
            <a:latin typeface="Cambria" pitchFamily="18" charset="0"/>
            <a:ea typeface="Cambria" pitchFamily="18" charset="0"/>
          </a:endParaRPr>
        </a:p>
      </dgm:t>
    </dgm:pt>
    <dgm:pt modelId="{D4C35DE7-CA6D-4A72-BE11-95737605A60D}" type="parTrans" cxnId="{EBCE9E34-7931-4A32-8579-D0A7920F2445}">
      <dgm:prSet/>
      <dgm:spPr/>
      <dgm:t>
        <a:bodyPr/>
        <a:lstStyle/>
        <a:p>
          <a:endParaRPr lang="ru-RU"/>
        </a:p>
      </dgm:t>
    </dgm:pt>
    <dgm:pt modelId="{B2D85B3C-475C-4A0D-9218-7DD9E38023D7}" type="sibTrans" cxnId="{EBCE9E34-7931-4A32-8579-D0A7920F2445}">
      <dgm:prSet/>
      <dgm:spPr/>
      <dgm:t>
        <a:bodyPr/>
        <a:lstStyle/>
        <a:p>
          <a:endParaRPr lang="ru-RU"/>
        </a:p>
      </dgm:t>
    </dgm:pt>
    <dgm:pt modelId="{E209A693-9EFD-431A-B073-E9436143074A}">
      <dgm:prSet phldrT="[Текст]"/>
      <dgm:spPr/>
      <dgm:t>
        <a:bodyPr lIns="720000"/>
        <a:lstStyle/>
        <a:p>
          <a:pPr algn="just"/>
          <a:r>
            <a:rPr lang="ru-RU" dirty="0" smtClean="0">
              <a:latin typeface="Cambria" pitchFamily="18" charset="0"/>
              <a:ea typeface="Cambria" pitchFamily="18" charset="0"/>
            </a:rPr>
            <a:t>организатор = технический специалист, ассистент (при необходимости).</a:t>
          </a:r>
          <a:endParaRPr lang="ru-RU" dirty="0">
            <a:latin typeface="Cambria" pitchFamily="18" charset="0"/>
            <a:ea typeface="Cambria" pitchFamily="18" charset="0"/>
          </a:endParaRPr>
        </a:p>
      </dgm:t>
    </dgm:pt>
    <dgm:pt modelId="{19F5F7AF-0D95-4CE2-8B1C-5317CC9245F6}" type="parTrans" cxnId="{4164028C-3E7B-4C50-9092-49146B3C06D4}">
      <dgm:prSet/>
      <dgm:spPr/>
      <dgm:t>
        <a:bodyPr/>
        <a:lstStyle/>
        <a:p>
          <a:endParaRPr lang="ru-RU"/>
        </a:p>
      </dgm:t>
    </dgm:pt>
    <dgm:pt modelId="{3595DCE4-7FD1-48AE-91A7-9446F9D051CE}" type="sibTrans" cxnId="{4164028C-3E7B-4C50-9092-49146B3C06D4}">
      <dgm:prSet/>
      <dgm:spPr/>
      <dgm:t>
        <a:bodyPr/>
        <a:lstStyle/>
        <a:p>
          <a:endParaRPr lang="ru-RU"/>
        </a:p>
      </dgm:t>
    </dgm:pt>
    <dgm:pt modelId="{CBE9EA2C-F891-402E-A375-0DEAF09C9533}">
      <dgm:prSet phldrT="[Текст]"/>
      <dgm:spPr/>
      <dgm:t>
        <a:bodyPr lIns="720000"/>
        <a:lstStyle/>
        <a:p>
          <a:pPr algn="just"/>
          <a:r>
            <a:rPr lang="ru-RU" b="1" dirty="0" smtClean="0">
              <a:latin typeface="Cambria" pitchFamily="18" charset="0"/>
              <a:ea typeface="Cambria" pitchFamily="18" charset="0"/>
            </a:rPr>
            <a:t>по месту жительства участника экзамена; </a:t>
          </a:r>
          <a:endParaRPr lang="ru-RU" b="1" dirty="0">
            <a:latin typeface="Cambria" pitchFamily="18" charset="0"/>
            <a:ea typeface="Cambria" pitchFamily="18" charset="0"/>
          </a:endParaRPr>
        </a:p>
      </dgm:t>
    </dgm:pt>
    <dgm:pt modelId="{3085FD93-D133-4B51-BEF9-B034F517F47C}" type="parTrans" cxnId="{FD1BEE3B-118D-407B-A092-0971DE4388A6}">
      <dgm:prSet/>
      <dgm:spPr/>
      <dgm:t>
        <a:bodyPr/>
        <a:lstStyle/>
        <a:p>
          <a:endParaRPr lang="ru-RU"/>
        </a:p>
      </dgm:t>
    </dgm:pt>
    <dgm:pt modelId="{BA8D1722-2FAC-425E-BD28-4F40C215AB0D}" type="sibTrans" cxnId="{FD1BEE3B-118D-407B-A092-0971DE4388A6}">
      <dgm:prSet/>
      <dgm:spPr/>
      <dgm:t>
        <a:bodyPr/>
        <a:lstStyle/>
        <a:p>
          <a:endParaRPr lang="ru-RU"/>
        </a:p>
      </dgm:t>
    </dgm:pt>
    <dgm:pt modelId="{FE491520-3409-4E7F-8622-BB115CA56882}">
      <dgm:prSet phldrT="[Текст]"/>
      <dgm:spPr/>
      <dgm:t>
        <a:bodyPr lIns="720000"/>
        <a:lstStyle/>
        <a:p>
          <a:pPr algn="just"/>
          <a:r>
            <a:rPr lang="ru-RU" b="1" dirty="0" smtClean="0">
              <a:latin typeface="Cambria" pitchFamily="18" charset="0"/>
              <a:ea typeface="Cambria" pitchFamily="18" charset="0"/>
            </a:rPr>
            <a:t>по месту нахождения медицинской организации. </a:t>
          </a:r>
          <a:endParaRPr lang="ru-RU" b="1" dirty="0">
            <a:latin typeface="Cambria" pitchFamily="18" charset="0"/>
            <a:ea typeface="Cambria" pitchFamily="18" charset="0"/>
          </a:endParaRPr>
        </a:p>
      </dgm:t>
    </dgm:pt>
    <dgm:pt modelId="{26AB7DC2-3EF4-4C94-979A-64D4B07D5BBA}" type="parTrans" cxnId="{AC2DDA37-4894-4423-A9C8-7568FADF1FC8}">
      <dgm:prSet/>
      <dgm:spPr/>
      <dgm:t>
        <a:bodyPr/>
        <a:lstStyle/>
        <a:p>
          <a:endParaRPr lang="ru-RU"/>
        </a:p>
      </dgm:t>
    </dgm:pt>
    <dgm:pt modelId="{36279DBE-FDA3-4C71-91DF-1EDD7BDAA19B}" type="sibTrans" cxnId="{AC2DDA37-4894-4423-A9C8-7568FADF1FC8}">
      <dgm:prSet/>
      <dgm:spPr/>
      <dgm:t>
        <a:bodyPr/>
        <a:lstStyle/>
        <a:p>
          <a:endParaRPr lang="ru-RU"/>
        </a:p>
      </dgm:t>
    </dgm:pt>
    <dgm:pt modelId="{0DF6EC6C-E395-45FB-B7EE-F3BC4488C031}" type="pres">
      <dgm:prSet presAssocID="{CDD9E0F4-02A2-4AC7-8D63-38C50ACBFA5A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5FA48E-DD76-4E97-B81B-9FF4D1ABB377}" type="pres">
      <dgm:prSet presAssocID="{CDD9E0F4-02A2-4AC7-8D63-38C50ACBFA5A}" presName="cycle" presStyleCnt="0"/>
      <dgm:spPr/>
      <dgm:t>
        <a:bodyPr/>
        <a:lstStyle/>
        <a:p>
          <a:endParaRPr lang="ru-RU"/>
        </a:p>
      </dgm:t>
    </dgm:pt>
    <dgm:pt modelId="{52264240-9083-4F66-9A01-9AC0477D520B}" type="pres">
      <dgm:prSet presAssocID="{CDD9E0F4-02A2-4AC7-8D63-38C50ACBFA5A}" presName="centerShape" presStyleCnt="0"/>
      <dgm:spPr/>
      <dgm:t>
        <a:bodyPr/>
        <a:lstStyle/>
        <a:p>
          <a:endParaRPr lang="ru-RU"/>
        </a:p>
      </dgm:t>
    </dgm:pt>
    <dgm:pt modelId="{3081991E-BB35-4A55-BCC2-7CBA9BFD6BE5}" type="pres">
      <dgm:prSet presAssocID="{CDD9E0F4-02A2-4AC7-8D63-38C50ACBFA5A}" presName="connSite" presStyleLbl="node1" presStyleIdx="0" presStyleCnt="3"/>
      <dgm:spPr/>
      <dgm:t>
        <a:bodyPr/>
        <a:lstStyle/>
        <a:p>
          <a:endParaRPr lang="ru-RU"/>
        </a:p>
      </dgm:t>
    </dgm:pt>
    <dgm:pt modelId="{4E11D665-DEF2-4DF2-A150-4832A048AF18}" type="pres">
      <dgm:prSet presAssocID="{CDD9E0F4-02A2-4AC7-8D63-38C50ACBFA5A}" presName="visible" presStyleLbl="node1" presStyleIdx="0" presStyleCnt="3" custScaleX="88862" custScaleY="86163" custLinFactNeighborX="-26246" custLinFactNeighborY="496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A16B31B-538C-4EB2-80BE-75F421A65FF5}" type="pres">
      <dgm:prSet presAssocID="{FB4E506E-9B9C-4C95-AB41-7C8D540E42E6}" presName="Name25" presStyleLbl="parChTrans1D1" presStyleIdx="0" presStyleCnt="2"/>
      <dgm:spPr/>
      <dgm:t>
        <a:bodyPr/>
        <a:lstStyle/>
        <a:p>
          <a:endParaRPr lang="ru-RU"/>
        </a:p>
      </dgm:t>
    </dgm:pt>
    <dgm:pt modelId="{26A83E3B-D6F0-426C-ABA5-BEE7DD115785}" type="pres">
      <dgm:prSet presAssocID="{5FAA8E08-7D61-4DC6-ADEE-A92485E25180}" presName="node" presStyleCnt="0"/>
      <dgm:spPr/>
      <dgm:t>
        <a:bodyPr/>
        <a:lstStyle/>
        <a:p>
          <a:endParaRPr lang="ru-RU"/>
        </a:p>
      </dgm:t>
    </dgm:pt>
    <dgm:pt modelId="{7074169E-8CA9-40CA-9AED-C98007B53494}" type="pres">
      <dgm:prSet presAssocID="{5FAA8E08-7D61-4DC6-ADEE-A92485E25180}" presName="parentNode" presStyleLbl="node1" presStyleIdx="1" presStyleCnt="3" custScaleX="120061" custScaleY="119900" custLinFactNeighborX="-6367" custLinFactNeighborY="1789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EEC5F4-CFCE-4B74-8D66-A42D0A1D9643}" type="pres">
      <dgm:prSet presAssocID="{5FAA8E08-7D61-4DC6-ADEE-A92485E25180}" presName="childNode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8D36DC-C347-4F34-A51C-440D21B4EE34}" type="pres">
      <dgm:prSet presAssocID="{D6CC0051-48CE-480E-BDB9-9FCF1984FD44}" presName="Name25" presStyleLbl="parChTrans1D1" presStyleIdx="1" presStyleCnt="2"/>
      <dgm:spPr/>
      <dgm:t>
        <a:bodyPr/>
        <a:lstStyle/>
        <a:p>
          <a:endParaRPr lang="ru-RU"/>
        </a:p>
      </dgm:t>
    </dgm:pt>
    <dgm:pt modelId="{815E2221-4D14-46DA-B8AF-A70B90E02E58}" type="pres">
      <dgm:prSet presAssocID="{20B4640C-8C65-4F17-B80E-9EA1467AD7A0}" presName="node" presStyleCnt="0"/>
      <dgm:spPr/>
      <dgm:t>
        <a:bodyPr/>
        <a:lstStyle/>
        <a:p>
          <a:endParaRPr lang="ru-RU"/>
        </a:p>
      </dgm:t>
    </dgm:pt>
    <dgm:pt modelId="{AC4C3240-EB84-4B6E-A66F-BC906FD64AC0}" type="pres">
      <dgm:prSet presAssocID="{20B4640C-8C65-4F17-B80E-9EA1467AD7A0}" presName="parentNode" presStyleLbl="node1" presStyleIdx="2" presStyleCnt="3" custScaleX="122977" custScaleY="124988" custLinFactNeighborX="-2284" custLinFactNeighborY="-3151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53F21B-B681-4688-8F83-66E7D55C46DE}" type="pres">
      <dgm:prSet presAssocID="{20B4640C-8C65-4F17-B80E-9EA1467AD7A0}" presName="childNode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1C85BF-01CB-4FF6-8783-7F43B947F75D}" type="presOf" srcId="{E209A693-9EFD-431A-B073-E9436143074A}" destId="{4253F21B-B681-4688-8F83-66E7D55C46DE}" srcOrd="0" destOrd="2" presId="urn:microsoft.com/office/officeart/2005/8/layout/radial2"/>
    <dgm:cxn modelId="{BEE0FC55-ADC1-4DB7-9F81-B17AB1BEB6B8}" srcId="{20B4640C-8C65-4F17-B80E-9EA1467AD7A0}" destId="{E073D954-E01D-4841-B095-A2E5F540F19B}" srcOrd="0" destOrd="0" parTransId="{8E9A7B84-C903-4067-B6D8-BA8324E16EB6}" sibTransId="{005A145B-A3AC-4062-BCA4-45D63FE94A12}"/>
    <dgm:cxn modelId="{FD1BEE3B-118D-407B-A092-0971DE4388A6}" srcId="{5FAA8E08-7D61-4DC6-ADEE-A92485E25180}" destId="{CBE9EA2C-F891-402E-A375-0DEAF09C9533}" srcOrd="1" destOrd="0" parTransId="{3085FD93-D133-4B51-BEF9-B034F517F47C}" sibTransId="{BA8D1722-2FAC-425E-BD28-4F40C215AB0D}"/>
    <dgm:cxn modelId="{FF57FAE0-2E36-47AD-A773-AABA1F194E53}" type="presOf" srcId="{B60C40B5-2EA4-4590-89BC-545D72609589}" destId="{4253F21B-B681-4688-8F83-66E7D55C46DE}" srcOrd="0" destOrd="1" presId="urn:microsoft.com/office/officeart/2005/8/layout/radial2"/>
    <dgm:cxn modelId="{4164028C-3E7B-4C50-9092-49146B3C06D4}" srcId="{20B4640C-8C65-4F17-B80E-9EA1467AD7A0}" destId="{E209A693-9EFD-431A-B073-E9436143074A}" srcOrd="2" destOrd="0" parTransId="{19F5F7AF-0D95-4CE2-8B1C-5317CC9245F6}" sibTransId="{3595DCE4-7FD1-48AE-91A7-9446F9D051CE}"/>
    <dgm:cxn modelId="{8185DD94-B4D5-4F3A-BEDB-2906BEDD2912}" type="presOf" srcId="{0A4F3C24-EDDE-48FE-AA3F-F8C7A4EBF46F}" destId="{0DEEC5F4-CFCE-4B74-8D66-A42D0A1D9643}" srcOrd="0" destOrd="0" presId="urn:microsoft.com/office/officeart/2005/8/layout/radial2"/>
    <dgm:cxn modelId="{54847B91-834E-4B13-9883-DE7DC552231B}" type="presOf" srcId="{E073D954-E01D-4841-B095-A2E5F540F19B}" destId="{4253F21B-B681-4688-8F83-66E7D55C46DE}" srcOrd="0" destOrd="0" presId="urn:microsoft.com/office/officeart/2005/8/layout/radial2"/>
    <dgm:cxn modelId="{5FAE7441-5B44-4A6F-9C69-0DEE1A0A6601}" type="presOf" srcId="{CDD9E0F4-02A2-4AC7-8D63-38C50ACBFA5A}" destId="{0DF6EC6C-E395-45FB-B7EE-F3BC4488C031}" srcOrd="0" destOrd="0" presId="urn:microsoft.com/office/officeart/2005/8/layout/radial2"/>
    <dgm:cxn modelId="{AC2DDA37-4894-4423-A9C8-7568FADF1FC8}" srcId="{5FAA8E08-7D61-4DC6-ADEE-A92485E25180}" destId="{FE491520-3409-4E7F-8622-BB115CA56882}" srcOrd="2" destOrd="0" parTransId="{26AB7DC2-3EF4-4C94-979A-64D4B07D5BBA}" sibTransId="{36279DBE-FDA3-4C71-91DF-1EDD7BDAA19B}"/>
    <dgm:cxn modelId="{92070BC4-982F-46EC-B555-016282431F79}" type="presOf" srcId="{CBE9EA2C-F891-402E-A375-0DEAF09C9533}" destId="{0DEEC5F4-CFCE-4B74-8D66-A42D0A1D9643}" srcOrd="0" destOrd="1" presId="urn:microsoft.com/office/officeart/2005/8/layout/radial2"/>
    <dgm:cxn modelId="{D60BD681-72E2-444B-8101-B322FEEC7F0E}" type="presOf" srcId="{20B4640C-8C65-4F17-B80E-9EA1467AD7A0}" destId="{AC4C3240-EB84-4B6E-A66F-BC906FD64AC0}" srcOrd="0" destOrd="0" presId="urn:microsoft.com/office/officeart/2005/8/layout/radial2"/>
    <dgm:cxn modelId="{41A62E33-20AF-43AA-9509-3E3F178359AC}" type="presOf" srcId="{FB4E506E-9B9C-4C95-AB41-7C8D540E42E6}" destId="{CA16B31B-538C-4EB2-80BE-75F421A65FF5}" srcOrd="0" destOrd="0" presId="urn:microsoft.com/office/officeart/2005/8/layout/radial2"/>
    <dgm:cxn modelId="{8690835C-3115-480B-A625-7EF9FB1E5A13}" srcId="{CDD9E0F4-02A2-4AC7-8D63-38C50ACBFA5A}" destId="{5FAA8E08-7D61-4DC6-ADEE-A92485E25180}" srcOrd="0" destOrd="0" parTransId="{FB4E506E-9B9C-4C95-AB41-7C8D540E42E6}" sibTransId="{86E4958F-0148-4FEA-9B38-9E8C41118715}"/>
    <dgm:cxn modelId="{EEE9A93A-03E7-4A7D-8C93-03D70CC32177}" type="presOf" srcId="{FE491520-3409-4E7F-8622-BB115CA56882}" destId="{0DEEC5F4-CFCE-4B74-8D66-A42D0A1D9643}" srcOrd="0" destOrd="2" presId="urn:microsoft.com/office/officeart/2005/8/layout/radial2"/>
    <dgm:cxn modelId="{370193F8-D771-4A56-B21C-20D80055B97C}" srcId="{5FAA8E08-7D61-4DC6-ADEE-A92485E25180}" destId="{0A4F3C24-EDDE-48FE-AA3F-F8C7A4EBF46F}" srcOrd="0" destOrd="0" parTransId="{EC820D54-2256-48B9-9C48-22EF6AB66B26}" sibTransId="{06AC33C7-0582-4936-8290-92B446A80230}"/>
    <dgm:cxn modelId="{CB9BF053-5EE6-43DF-B3A1-80C43CB6F357}" type="presOf" srcId="{D6CC0051-48CE-480E-BDB9-9FCF1984FD44}" destId="{608D36DC-C347-4F34-A51C-440D21B4EE34}" srcOrd="0" destOrd="0" presId="urn:microsoft.com/office/officeart/2005/8/layout/radial2"/>
    <dgm:cxn modelId="{18F9439F-FCAC-4417-B96F-2B67834E524B}" type="presOf" srcId="{5FAA8E08-7D61-4DC6-ADEE-A92485E25180}" destId="{7074169E-8CA9-40CA-9AED-C98007B53494}" srcOrd="0" destOrd="0" presId="urn:microsoft.com/office/officeart/2005/8/layout/radial2"/>
    <dgm:cxn modelId="{D7E48A34-F788-485C-B464-3C81D9C41B27}" srcId="{CDD9E0F4-02A2-4AC7-8D63-38C50ACBFA5A}" destId="{20B4640C-8C65-4F17-B80E-9EA1467AD7A0}" srcOrd="1" destOrd="0" parTransId="{D6CC0051-48CE-480E-BDB9-9FCF1984FD44}" sibTransId="{0BF1944A-4167-4ACA-B71A-E93A5AB28F73}"/>
    <dgm:cxn modelId="{EBCE9E34-7931-4A32-8579-D0A7920F2445}" srcId="{20B4640C-8C65-4F17-B80E-9EA1467AD7A0}" destId="{B60C40B5-2EA4-4590-89BC-545D72609589}" srcOrd="1" destOrd="0" parTransId="{D4C35DE7-CA6D-4A72-BE11-95737605A60D}" sibTransId="{B2D85B3C-475C-4A0D-9218-7DD9E38023D7}"/>
    <dgm:cxn modelId="{A7355605-C26A-4250-8677-97E501902B99}" type="presParOf" srcId="{0DF6EC6C-E395-45FB-B7EE-F3BC4488C031}" destId="{765FA48E-DD76-4E97-B81B-9FF4D1ABB377}" srcOrd="0" destOrd="0" presId="urn:microsoft.com/office/officeart/2005/8/layout/radial2"/>
    <dgm:cxn modelId="{72BC9898-8AAA-451D-8A4B-B042D8945B34}" type="presParOf" srcId="{765FA48E-DD76-4E97-B81B-9FF4D1ABB377}" destId="{52264240-9083-4F66-9A01-9AC0477D520B}" srcOrd="0" destOrd="0" presId="urn:microsoft.com/office/officeart/2005/8/layout/radial2"/>
    <dgm:cxn modelId="{F7A9896E-9595-4649-B41A-0C20378B665C}" type="presParOf" srcId="{52264240-9083-4F66-9A01-9AC0477D520B}" destId="{3081991E-BB35-4A55-BCC2-7CBA9BFD6BE5}" srcOrd="0" destOrd="0" presId="urn:microsoft.com/office/officeart/2005/8/layout/radial2"/>
    <dgm:cxn modelId="{54CA0D19-4418-4A2F-B2FA-EA2FB82B1C0F}" type="presParOf" srcId="{52264240-9083-4F66-9A01-9AC0477D520B}" destId="{4E11D665-DEF2-4DF2-A150-4832A048AF18}" srcOrd="1" destOrd="0" presId="urn:microsoft.com/office/officeart/2005/8/layout/radial2"/>
    <dgm:cxn modelId="{63AA2CCA-9C33-4EEE-992E-69EDD05CC694}" type="presParOf" srcId="{765FA48E-DD76-4E97-B81B-9FF4D1ABB377}" destId="{CA16B31B-538C-4EB2-80BE-75F421A65FF5}" srcOrd="1" destOrd="0" presId="urn:microsoft.com/office/officeart/2005/8/layout/radial2"/>
    <dgm:cxn modelId="{09AC4948-E0BC-4B30-87A5-2B3969F22FD4}" type="presParOf" srcId="{765FA48E-DD76-4E97-B81B-9FF4D1ABB377}" destId="{26A83E3B-D6F0-426C-ABA5-BEE7DD115785}" srcOrd="2" destOrd="0" presId="urn:microsoft.com/office/officeart/2005/8/layout/radial2"/>
    <dgm:cxn modelId="{8BA7B039-AD77-4A5D-ADB7-21615848FF0B}" type="presParOf" srcId="{26A83E3B-D6F0-426C-ABA5-BEE7DD115785}" destId="{7074169E-8CA9-40CA-9AED-C98007B53494}" srcOrd="0" destOrd="0" presId="urn:microsoft.com/office/officeart/2005/8/layout/radial2"/>
    <dgm:cxn modelId="{DA5A3031-1C62-4AB2-A2C2-F7333A3358F1}" type="presParOf" srcId="{26A83E3B-D6F0-426C-ABA5-BEE7DD115785}" destId="{0DEEC5F4-CFCE-4B74-8D66-A42D0A1D9643}" srcOrd="1" destOrd="0" presId="urn:microsoft.com/office/officeart/2005/8/layout/radial2"/>
    <dgm:cxn modelId="{313D4BFF-CAA0-4D14-8184-B2639B39BDD0}" type="presParOf" srcId="{765FA48E-DD76-4E97-B81B-9FF4D1ABB377}" destId="{608D36DC-C347-4F34-A51C-440D21B4EE34}" srcOrd="3" destOrd="0" presId="urn:microsoft.com/office/officeart/2005/8/layout/radial2"/>
    <dgm:cxn modelId="{BFC4055A-7E65-4AA3-B6C1-8AB5AD33EFE1}" type="presParOf" srcId="{765FA48E-DD76-4E97-B81B-9FF4D1ABB377}" destId="{815E2221-4D14-46DA-B8AF-A70B90E02E58}" srcOrd="4" destOrd="0" presId="urn:microsoft.com/office/officeart/2005/8/layout/radial2"/>
    <dgm:cxn modelId="{A121842B-2C2D-43DA-A667-48F9D837B09E}" type="presParOf" srcId="{815E2221-4D14-46DA-B8AF-A70B90E02E58}" destId="{AC4C3240-EB84-4B6E-A66F-BC906FD64AC0}" srcOrd="0" destOrd="0" presId="urn:microsoft.com/office/officeart/2005/8/layout/radial2"/>
    <dgm:cxn modelId="{28E5136F-4DD5-4A71-A0B4-7FB53F51E367}" type="presParOf" srcId="{815E2221-4D14-46DA-B8AF-A70B90E02E58}" destId="{4253F21B-B681-4688-8F83-66E7D55C46DE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08D36DC-C347-4F34-A51C-440D21B4EE34}">
      <dsp:nvSpPr>
        <dsp:cNvPr id="0" name=""/>
        <dsp:cNvSpPr/>
      </dsp:nvSpPr>
      <dsp:spPr>
        <a:xfrm rot="1188776">
          <a:off x="2512728" y="3006607"/>
          <a:ext cx="527791" cy="68115"/>
        </a:xfrm>
        <a:custGeom>
          <a:avLst/>
          <a:gdLst/>
          <a:ahLst/>
          <a:cxnLst/>
          <a:rect l="0" t="0" r="0" b="0"/>
          <a:pathLst>
            <a:path>
              <a:moveTo>
                <a:pt x="0" y="34057"/>
              </a:moveTo>
              <a:lnTo>
                <a:pt x="527791" y="340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16B31B-538C-4EB2-80BE-75F421A65FF5}">
      <dsp:nvSpPr>
        <dsp:cNvPr id="0" name=""/>
        <dsp:cNvSpPr/>
      </dsp:nvSpPr>
      <dsp:spPr>
        <a:xfrm rot="20124758">
          <a:off x="2494597" y="1833807"/>
          <a:ext cx="744483" cy="68115"/>
        </a:xfrm>
        <a:custGeom>
          <a:avLst/>
          <a:gdLst/>
          <a:ahLst/>
          <a:cxnLst/>
          <a:rect l="0" t="0" r="0" b="0"/>
          <a:pathLst>
            <a:path>
              <a:moveTo>
                <a:pt x="0" y="34057"/>
              </a:moveTo>
              <a:lnTo>
                <a:pt x="744483" y="340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11D665-DEF2-4DF2-A150-4832A048AF18}">
      <dsp:nvSpPr>
        <dsp:cNvPr id="0" name=""/>
        <dsp:cNvSpPr/>
      </dsp:nvSpPr>
      <dsp:spPr>
        <a:xfrm>
          <a:off x="-48078" y="1305697"/>
          <a:ext cx="2882333" cy="279478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074169E-8CA9-40CA-9AED-C98007B53494}">
      <dsp:nvSpPr>
        <dsp:cNvPr id="0" name=""/>
        <dsp:cNvSpPr/>
      </dsp:nvSpPr>
      <dsp:spPr>
        <a:xfrm>
          <a:off x="3106263" y="170978"/>
          <a:ext cx="2180061" cy="217713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none" kern="1200" dirty="0" smtClean="0">
              <a:latin typeface="Cambria" pitchFamily="18" charset="0"/>
              <a:ea typeface="Cambria" pitchFamily="18" charset="0"/>
            </a:rPr>
            <a:t>Основание организации</a:t>
          </a:r>
          <a:r>
            <a:rPr lang="ru-RU" sz="1400" b="1" kern="1200" dirty="0" smtClean="0">
              <a:latin typeface="Cambria" pitchFamily="18" charset="0"/>
              <a:ea typeface="Cambria" pitchFamily="18" charset="0"/>
            </a:rPr>
            <a:t>: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latin typeface="Cambria" pitchFamily="18" charset="0"/>
              <a:ea typeface="Cambria" pitchFamily="18" charset="0"/>
            </a:rPr>
            <a:t>1)</a:t>
          </a:r>
          <a:r>
            <a:rPr lang="ru-RU" sz="1400" b="1" kern="1200" dirty="0" smtClean="0">
              <a:latin typeface="Cambria" pitchFamily="18" charset="0"/>
              <a:ea typeface="Cambria" pitchFamily="18" charset="0"/>
            </a:rPr>
            <a:t> </a:t>
          </a:r>
          <a:r>
            <a:rPr lang="ru-RU" sz="1400" kern="1200" dirty="0" smtClean="0">
              <a:latin typeface="Cambria" pitchFamily="18" charset="0"/>
              <a:ea typeface="Cambria" pitchFamily="18" charset="0"/>
            </a:rPr>
            <a:t>заключение медицинской организации;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Cambria" pitchFamily="18" charset="0"/>
              <a:ea typeface="Cambria" pitchFamily="18" charset="0"/>
            </a:rPr>
            <a:t>2) рекомендации ПМПК.</a:t>
          </a:r>
          <a:endParaRPr lang="ru-RU" sz="1400" kern="1200" dirty="0">
            <a:latin typeface="Cambria" pitchFamily="18" charset="0"/>
            <a:ea typeface="Cambria" pitchFamily="18" charset="0"/>
          </a:endParaRPr>
        </a:p>
      </dsp:txBody>
      <dsp:txXfrm>
        <a:off x="3106263" y="170978"/>
        <a:ext cx="2180061" cy="2177138"/>
      </dsp:txXfrm>
    </dsp:sp>
    <dsp:sp modelId="{0DEEC5F4-CFCE-4B74-8D66-A42D0A1D9643}">
      <dsp:nvSpPr>
        <dsp:cNvPr id="0" name=""/>
        <dsp:cNvSpPr/>
      </dsp:nvSpPr>
      <dsp:spPr>
        <a:xfrm>
          <a:off x="5012571" y="170978"/>
          <a:ext cx="3270092" cy="2177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000" tIns="0" rIns="0" bIns="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Cambria" pitchFamily="18" charset="0"/>
              <a:ea typeface="Cambria" pitchFamily="18" charset="0"/>
            </a:rPr>
            <a:t>ППЭ организуется:</a:t>
          </a:r>
          <a:endParaRPr lang="ru-RU" sz="1400" b="1" kern="1200" dirty="0">
            <a:latin typeface="Cambria" pitchFamily="18" charset="0"/>
            <a:ea typeface="Cambria" pitchFamily="18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Cambria" pitchFamily="18" charset="0"/>
              <a:ea typeface="Cambria" pitchFamily="18" charset="0"/>
            </a:rPr>
            <a:t>по месту жительства участника экзамена; </a:t>
          </a:r>
          <a:endParaRPr lang="ru-RU" sz="1400" b="1" kern="1200" dirty="0">
            <a:latin typeface="Cambria" pitchFamily="18" charset="0"/>
            <a:ea typeface="Cambria" pitchFamily="18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Cambria" pitchFamily="18" charset="0"/>
              <a:ea typeface="Cambria" pitchFamily="18" charset="0"/>
            </a:rPr>
            <a:t>по месту нахождения медицинской организации. </a:t>
          </a:r>
          <a:endParaRPr lang="ru-RU" sz="1400" b="1" kern="1200" dirty="0">
            <a:latin typeface="Cambria" pitchFamily="18" charset="0"/>
            <a:ea typeface="Cambria" pitchFamily="18" charset="0"/>
          </a:endParaRPr>
        </a:p>
      </dsp:txBody>
      <dsp:txXfrm>
        <a:off x="5012571" y="170978"/>
        <a:ext cx="3270092" cy="2177138"/>
      </dsp:txXfrm>
    </dsp:sp>
    <dsp:sp modelId="{AC4C3240-EB84-4B6E-A66F-BC906FD64AC0}">
      <dsp:nvSpPr>
        <dsp:cNvPr id="0" name=""/>
        <dsp:cNvSpPr/>
      </dsp:nvSpPr>
      <dsp:spPr>
        <a:xfrm>
          <a:off x="2956130" y="2320233"/>
          <a:ext cx="2393333" cy="243247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Cambria" pitchFamily="18" charset="0"/>
              <a:ea typeface="Cambria" pitchFamily="18" charset="0"/>
            </a:rPr>
            <a:t>В таком ППЭ должны присутствовать: руководитель ППЭ, организаторы, член ГЭК. </a:t>
          </a:r>
          <a:endParaRPr lang="ru-RU" sz="1400" kern="1200" dirty="0">
            <a:latin typeface="Cambria" pitchFamily="18" charset="0"/>
            <a:ea typeface="Cambria" pitchFamily="18" charset="0"/>
          </a:endParaRPr>
        </a:p>
      </dsp:txBody>
      <dsp:txXfrm>
        <a:off x="2956130" y="2320233"/>
        <a:ext cx="2393333" cy="2432470"/>
      </dsp:txXfrm>
    </dsp:sp>
    <dsp:sp modelId="{4253F21B-B681-4688-8F83-66E7D55C46DE}">
      <dsp:nvSpPr>
        <dsp:cNvPr id="0" name=""/>
        <dsp:cNvSpPr/>
      </dsp:nvSpPr>
      <dsp:spPr>
        <a:xfrm>
          <a:off x="4985118" y="2320233"/>
          <a:ext cx="3590000" cy="2432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000" tIns="0" rIns="0" bIns="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Cambria" pitchFamily="18" charset="0"/>
              <a:ea typeface="Cambria" pitchFamily="18" charset="0"/>
            </a:rPr>
            <a:t>В целях оптимизации условий проведения ГИА </a:t>
          </a:r>
          <a:r>
            <a:rPr lang="ru-RU" sz="1400" b="1" kern="1200" dirty="0" smtClean="0">
              <a:latin typeface="Cambria" pitchFamily="18" charset="0"/>
              <a:ea typeface="Cambria" pitchFamily="18" charset="0"/>
            </a:rPr>
            <a:t>допускается совмещение отдельных полномочий и обязанностей работниками ППЭ:</a:t>
          </a:r>
          <a:endParaRPr lang="ru-RU" sz="1400" b="1" kern="1200" dirty="0">
            <a:latin typeface="Cambria" pitchFamily="18" charset="0"/>
            <a:ea typeface="Cambria" pitchFamily="18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Cambria" pitchFamily="18" charset="0"/>
              <a:ea typeface="Cambria" pitchFamily="18" charset="0"/>
            </a:rPr>
            <a:t>член ГЭК = руководитель ППЭ, </a:t>
          </a:r>
          <a:endParaRPr lang="ru-RU" sz="1400" kern="1200" dirty="0">
            <a:latin typeface="Cambria" pitchFamily="18" charset="0"/>
            <a:ea typeface="Cambria" pitchFamily="18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Cambria" pitchFamily="18" charset="0"/>
              <a:ea typeface="Cambria" pitchFamily="18" charset="0"/>
            </a:rPr>
            <a:t>организатор = технический специалист, ассистент (при необходимости).</a:t>
          </a:r>
          <a:endParaRPr lang="ru-RU" sz="1400" kern="1200" dirty="0">
            <a:latin typeface="Cambria" pitchFamily="18" charset="0"/>
            <a:ea typeface="Cambria" pitchFamily="18" charset="0"/>
          </a:endParaRPr>
        </a:p>
      </dsp:txBody>
      <dsp:txXfrm>
        <a:off x="4985118" y="2320233"/>
        <a:ext cx="3590000" cy="24324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38780" cy="496332"/>
          </a:xfrm>
          <a:prstGeom prst="rect">
            <a:avLst/>
          </a:prstGeom>
        </p:spPr>
        <p:txBody>
          <a:bodyPr vert="horz" lIns="92025" tIns="46013" rIns="92025" bIns="4601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1451" y="0"/>
            <a:ext cx="2938780" cy="496332"/>
          </a:xfrm>
          <a:prstGeom prst="rect">
            <a:avLst/>
          </a:prstGeom>
        </p:spPr>
        <p:txBody>
          <a:bodyPr vert="horz" lIns="92025" tIns="46013" rIns="92025" bIns="46013" rtlCol="0"/>
          <a:lstStyle>
            <a:lvl1pPr algn="r">
              <a:defRPr sz="1200"/>
            </a:lvl1pPr>
          </a:lstStyle>
          <a:p>
            <a:fld id="{E4A7B4CC-3D58-48B1-BADD-1F3D06723580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25" tIns="46013" rIns="92025" bIns="4601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8181" y="4715154"/>
            <a:ext cx="5425440" cy="4466987"/>
          </a:xfrm>
          <a:prstGeom prst="rect">
            <a:avLst/>
          </a:prstGeom>
        </p:spPr>
        <p:txBody>
          <a:bodyPr vert="horz" lIns="92025" tIns="46013" rIns="92025" bIns="4601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38780" cy="496332"/>
          </a:xfrm>
          <a:prstGeom prst="rect">
            <a:avLst/>
          </a:prstGeom>
        </p:spPr>
        <p:txBody>
          <a:bodyPr vert="horz" lIns="92025" tIns="46013" rIns="92025" bIns="4601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1451" y="9428583"/>
            <a:ext cx="2938780" cy="496332"/>
          </a:xfrm>
          <a:prstGeom prst="rect">
            <a:avLst/>
          </a:prstGeom>
        </p:spPr>
        <p:txBody>
          <a:bodyPr vert="horz" lIns="92025" tIns="46013" rIns="92025" bIns="46013" rtlCol="0" anchor="b"/>
          <a:lstStyle>
            <a:lvl1pPr algn="r">
              <a:defRPr sz="1200"/>
            </a:lvl1pPr>
          </a:lstStyle>
          <a:p>
            <a:fld id="{4F711C9E-39ED-4FB2-8A8A-BCD880860F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5299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9638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576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5F96B8-2157-4A92-A18A-C798BC3DB044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93B732-E1F5-41CB-B012-C0C7E4CDB1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7803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5F96B8-2157-4A92-A18A-C798BC3DB044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93B732-E1F5-41CB-B012-C0C7E4CDB1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3970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5F96B8-2157-4A92-A18A-C798BC3DB044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93B732-E1F5-41CB-B012-C0C7E4CDB1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5070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Вариан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Фигура"/>
          <p:cNvSpPr/>
          <p:nvPr/>
        </p:nvSpPr>
        <p:spPr>
          <a:xfrm rot="10800000">
            <a:off x="131967" y="5908408"/>
            <a:ext cx="571109" cy="761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345851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3600" kern="0">
              <a:solidFill>
                <a:srgbClr val="FFFFFF"/>
              </a:solidFill>
            </a:endParaRPr>
          </a:p>
        </p:txBody>
      </p:sp>
      <p:grpSp>
        <p:nvGrpSpPr>
          <p:cNvPr id="838" name="Группа"/>
          <p:cNvGrpSpPr/>
          <p:nvPr/>
        </p:nvGrpSpPr>
        <p:grpSpPr>
          <a:xfrm>
            <a:off x="7837153" y="-24244"/>
            <a:ext cx="1123307" cy="1194044"/>
            <a:chOff x="0" y="0"/>
            <a:chExt cx="2995483" cy="2388086"/>
          </a:xfrm>
        </p:grpSpPr>
        <p:sp>
          <p:nvSpPr>
            <p:cNvPr id="836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510881" fontAlgn="auto" hangingPunct="0">
                <a:spcBef>
                  <a:spcPts val="294"/>
                </a:spcBef>
                <a:spcAft>
                  <a:spcPts val="0"/>
                </a:spcAft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32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37" name="logo.png" descr="logo.pn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3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64673" y="2090820"/>
            <a:ext cx="3449640" cy="229079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460982" indent="-269388">
              <a:defRPr sz="1800"/>
            </a:lvl2pPr>
            <a:lvl3pPr marL="634574" indent="-251388">
              <a:defRPr sz="1800"/>
            </a:lvl3pPr>
            <a:lvl4pPr marL="876413" indent="-301685">
              <a:defRPr sz="1800"/>
            </a:lvl4pPr>
            <a:lvl5pPr marL="1067952" indent="-301685"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0" name="Текст 7"/>
          <p:cNvSpPr>
            <a:spLocks noGrp="1"/>
          </p:cNvSpPr>
          <p:nvPr>
            <p:ph type="body" sz="quarter" idx="13"/>
          </p:nvPr>
        </p:nvSpPr>
        <p:spPr>
          <a:xfrm>
            <a:off x="4564673" y="4586004"/>
            <a:ext cx="3449640" cy="1313931"/>
          </a:xfrm>
          <a:prstGeom prst="rect">
            <a:avLst/>
          </a:prstGeom>
        </p:spPr>
        <p:txBody>
          <a:bodyPr/>
          <a:lstStyle/>
          <a:p>
            <a:pPr>
              <a:defRPr sz="4200" b="1"/>
            </a:pPr>
            <a:endParaRPr/>
          </a:p>
        </p:txBody>
      </p:sp>
      <p:sp>
        <p:nvSpPr>
          <p:cNvPr id="841" name="Текст 7"/>
          <p:cNvSpPr>
            <a:spLocks noGrp="1"/>
          </p:cNvSpPr>
          <p:nvPr>
            <p:ph type="body" sz="quarter" idx="14"/>
          </p:nvPr>
        </p:nvSpPr>
        <p:spPr>
          <a:xfrm>
            <a:off x="293643" y="1065702"/>
            <a:ext cx="7545512" cy="569735"/>
          </a:xfrm>
          <a:prstGeom prst="rect">
            <a:avLst/>
          </a:prstGeom>
        </p:spPr>
        <p:txBody>
          <a:bodyPr/>
          <a:lstStyle/>
          <a:p>
            <a:pPr>
              <a:defRPr sz="3700">
                <a:solidFill>
                  <a:srgbClr val="404040"/>
                </a:solidFill>
              </a:defRPr>
            </a:pPr>
            <a:endParaRPr/>
          </a:p>
        </p:txBody>
      </p:sp>
      <p:sp>
        <p:nvSpPr>
          <p:cNvPr id="842" name="Title Text"/>
          <p:cNvSpPr txBox="1">
            <a:spLocks noGrp="1"/>
          </p:cNvSpPr>
          <p:nvPr>
            <p:ph type="title"/>
          </p:nvPr>
        </p:nvSpPr>
        <p:spPr>
          <a:xfrm>
            <a:off x="293643" y="339870"/>
            <a:ext cx="6207294" cy="69512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63305" y="6357998"/>
            <a:ext cx="175689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13443939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Вариант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Фигура"/>
          <p:cNvSpPr>
            <a:spLocks/>
          </p:cNvSpPr>
          <p:nvPr/>
        </p:nvSpPr>
        <p:spPr bwMode="auto">
          <a:xfrm rot="10800000">
            <a:off x="132160" y="5908675"/>
            <a:ext cx="570905" cy="761207"/>
          </a:xfrm>
          <a:custGeom>
            <a:avLst/>
            <a:gdLst>
              <a:gd name="T0" fmla="*/ 761478 w 21600"/>
              <a:gd name="T1" fmla="*/ 761368 h 21600"/>
              <a:gd name="T2" fmla="*/ 761478 w 21600"/>
              <a:gd name="T3" fmla="*/ 761368 h 21600"/>
              <a:gd name="T4" fmla="*/ 761478 w 21600"/>
              <a:gd name="T5" fmla="*/ 761368 h 21600"/>
              <a:gd name="T6" fmla="*/ 761478 w 21600"/>
              <a:gd name="T7" fmla="*/ 76136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346710"/>
            <a:endParaRPr lang="ru-RU" sz="1300"/>
          </a:p>
        </p:txBody>
      </p:sp>
      <p:grpSp>
        <p:nvGrpSpPr>
          <p:cNvPr id="6" name="Группа"/>
          <p:cNvGrpSpPr>
            <a:grpSpLocks/>
          </p:cNvGrpSpPr>
          <p:nvPr/>
        </p:nvGrpSpPr>
        <p:grpSpPr bwMode="auto">
          <a:xfrm>
            <a:off x="7837289" y="-24607"/>
            <a:ext cx="1123355" cy="1194594"/>
            <a:chOff x="0" y="0"/>
            <a:chExt cx="2995483" cy="2388086"/>
          </a:xfrm>
        </p:grpSpPr>
        <p:sp>
          <p:nvSpPr>
            <p:cNvPr id="7" name="Прямоугольник"/>
            <p:cNvSpPr>
              <a:spLocks noChangeArrowheads="1"/>
            </p:cNvSpPr>
            <p:nvPr/>
          </p:nvSpPr>
          <p:spPr bwMode="auto"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  <a:lvl2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2pPr>
              <a:lvl3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3pPr>
              <a:lvl4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4pPr>
              <a:lvl5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5pPr>
              <a:lvl6pPr marL="4572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6pPr>
              <a:lvl7pPr marL="9144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7pPr>
              <a:lvl8pPr marL="13716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8pPr>
              <a:lvl9pPr marL="18288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9pPr>
            </a:lstStyle>
            <a:p>
              <a:pPr eaLnBrk="1">
                <a:spcBef>
                  <a:spcPts val="294"/>
                </a:spcBef>
              </a:pPr>
              <a:endParaRPr lang="ru-RU" altLang="ru-RU" sz="120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pic>
          <p:nvPicPr>
            <p:cNvPr id="8" name="logo.png" descr="logo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3441"/>
            <a:stretch>
              <a:fillRect/>
            </a:stretch>
          </p:blipFill>
          <p:spPr bwMode="auto">
            <a:xfrm>
              <a:off x="-1" y="718551"/>
              <a:ext cx="2995485" cy="1669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sp>
        <p:nvSpPr>
          <p:cNvPr id="86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64673" y="2090819"/>
            <a:ext cx="3449640" cy="3809115"/>
          </a:xfrm>
          <a:prstGeom prst="rect">
            <a:avLst/>
          </a:prstGeom>
        </p:spPr>
        <p:txBody>
          <a:bodyPr/>
          <a:lstStyle>
            <a:lvl1pPr>
              <a:defRPr sz="1800" b="1"/>
            </a:lvl1pPr>
            <a:lvl2pPr marL="462058" indent="-270034">
              <a:defRPr sz="1800" b="1"/>
            </a:lvl2pPr>
            <a:lvl3pPr marL="636080" indent="-252032">
              <a:defRPr sz="1800" b="1"/>
            </a:lvl3pPr>
            <a:lvl4pPr marL="878509" indent="-302437">
              <a:defRPr sz="1800" b="1"/>
            </a:lvl4pPr>
            <a:lvl5pPr marL="1070533" indent="-302437">
              <a:defRPr sz="18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9" name="Текст 7"/>
          <p:cNvSpPr>
            <a:spLocks noGrp="1"/>
          </p:cNvSpPr>
          <p:nvPr>
            <p:ph type="body" sz="quarter" idx="13"/>
          </p:nvPr>
        </p:nvSpPr>
        <p:spPr>
          <a:xfrm>
            <a:off x="293643" y="1065574"/>
            <a:ext cx="7545512" cy="56973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70" name="Title Text"/>
          <p:cNvSpPr txBox="1">
            <a:spLocks noGrp="1"/>
          </p:cNvSpPr>
          <p:nvPr>
            <p:ph type="title"/>
          </p:nvPr>
        </p:nvSpPr>
        <p:spPr>
          <a:xfrm>
            <a:off x="293643" y="339869"/>
            <a:ext cx="6207294" cy="69512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" name="Slide Number"/>
          <p:cNvSpPr txBox="1"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824D8C15-6EB8-471D-A649-69AC7DA2D6B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41415303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5F96B8-2157-4A92-A18A-C798BC3DB044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93B732-E1F5-41CB-B012-C0C7E4CDB1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7496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5F96B8-2157-4A92-A18A-C798BC3DB044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93B732-E1F5-41CB-B012-C0C7E4CDB1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6371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5F96B8-2157-4A92-A18A-C798BC3DB044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93B732-E1F5-41CB-B012-C0C7E4CDB1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6513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5F96B8-2157-4A92-A18A-C798BC3DB044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93B732-E1F5-41CB-B012-C0C7E4CDB1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5774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5F96B8-2157-4A92-A18A-C798BC3DB044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93B732-E1F5-41CB-B012-C0C7E4CDB1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4823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5F96B8-2157-4A92-A18A-C798BC3DB044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93B732-E1F5-41CB-B012-C0C7E4CDB1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5823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5F96B8-2157-4A92-A18A-C798BC3DB044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93B732-E1F5-41CB-B012-C0C7E4CDB1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8426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5F96B8-2157-4A92-A18A-C798BC3DB044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93B732-E1F5-41CB-B012-C0C7E4CDB1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5624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modificar el estilo de texto del patrón</a:t>
            </a:r>
          </a:p>
          <a:p>
            <a:pPr lvl="1"/>
            <a:r>
              <a:rPr lang="es-ES" altLang="ru-RU" smtClean="0"/>
              <a:t>Segundo nivel</a:t>
            </a:r>
          </a:p>
          <a:p>
            <a:pPr lvl="2"/>
            <a:r>
              <a:rPr lang="es-ES" altLang="ru-RU" smtClean="0"/>
              <a:t>Tercer nivel</a:t>
            </a:r>
          </a:p>
          <a:p>
            <a:pPr lvl="3"/>
            <a:r>
              <a:rPr lang="es-ES" altLang="ru-RU" smtClean="0"/>
              <a:t>Cuarto nivel</a:t>
            </a:r>
          </a:p>
          <a:p>
            <a:pPr lvl="4"/>
            <a:r>
              <a:rPr lang="es-ES" altLang="ru-RU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C65F96B8-2157-4A92-A18A-C798BC3DB044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993B732-E1F5-41CB-B012-C0C7E4CDB1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check.ege.edu.ru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obrnadzor.gov.ru/ru/press_center/infomaterial/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user/RosObrNadzor" TargetMode="External"/><Relationship Id="rId4" Type="http://schemas.openxmlformats.org/officeDocument/2006/relationships/hyperlink" Target="http://obrnadzor.gov.ru/ru/press_center/gallery/?id=278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ge.edu.ru/ru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120230"/>
            <a:ext cx="2592288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Актуальные вопросы подготовки к государственной итоговой аттестации в 2020 году</a:t>
            </a:r>
            <a:endParaRPr lang="ru-RU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Балданова Н.В., </a:t>
            </a:r>
          </a:p>
          <a:p>
            <a:pPr algn="r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консультант Комитета по образованию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432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71212314"/>
              </p:ext>
            </p:extLst>
          </p:nvPr>
        </p:nvGraphicFramePr>
        <p:xfrm>
          <a:off x="12593" y="764704"/>
          <a:ext cx="9144001" cy="321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4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752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Предметы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Продолжительность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Математика (профиль), физика, литература, информатика и ИКТ, обществознание, история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235 минут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 часа 55 минут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Русский язык, химия,  биология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210 минут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 часа 30 минут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Математика(база), география, иностранные языки(кроме</a:t>
                      </a:r>
                      <a:r>
                        <a:rPr lang="ru-RU" baseline="0" dirty="0"/>
                        <a:t> раздела «Говорение»)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180 минут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 часа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Иностранный язык. </a:t>
                      </a:r>
                      <a:r>
                        <a:rPr lang="ru-RU" dirty="0"/>
                        <a:t>Говорение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15 минут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6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77072"/>
            <a:ext cx="8347472" cy="208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58673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1152548"/>
          </a:xfrm>
        </p:spPr>
        <p:txBody>
          <a:bodyPr>
            <a:normAutofit fontScale="90000"/>
          </a:bodyPr>
          <a:lstStyle/>
          <a:p>
            <a:pPr lvl="2" rtl="0">
              <a:spcBef>
                <a:spcPct val="0"/>
              </a:spcBef>
            </a:pP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Во </a:t>
            </a:r>
            <a:r>
              <a:rPr lang="ru-RU" sz="3600" b="1" dirty="0">
                <a:solidFill>
                  <a:srgbClr val="FF0000"/>
                </a:solidFill>
              </a:rPr>
              <a:t>время экзамена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</a:rPr>
              <a:t>запрещается: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75234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использование средств связи, электронно-вычислительной техники, фото, аудио и видеоаппаратуру, справочных материалов, письменных заметок и иных средств хранения и передачи информации</a:t>
            </a:r>
          </a:p>
          <a:p>
            <a:pPr lvl="0"/>
            <a:r>
              <a:rPr lang="ru-RU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вынос </a:t>
            </a:r>
            <a:r>
              <a:rPr lang="ru-RU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аудиторий и ППЭ </a:t>
            </a:r>
            <a:r>
              <a:rPr lang="ru-RU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КИМов</a:t>
            </a:r>
            <a:r>
              <a:rPr lang="ru-RU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бумажном и электронном виде, их фотографирование</a:t>
            </a:r>
          </a:p>
          <a:p>
            <a:pPr lvl="0"/>
            <a:r>
              <a:rPr lang="ru-RU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обмен любыми материалами и предметами,  оказание содействия  другим участникам ЕГЭ</a:t>
            </a:r>
          </a:p>
          <a:p>
            <a:pPr lvl="0"/>
            <a:r>
              <a:rPr lang="ru-RU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пользование справочными материалами кроме тех, которые находятся в </a:t>
            </a:r>
            <a:r>
              <a:rPr lang="ru-RU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КИМах</a:t>
            </a:r>
            <a:r>
              <a:rPr lang="ru-RU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lvl="0"/>
            <a:r>
              <a:rPr lang="ru-RU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хождение по ППЭ во время экзамена без сопровождения;</a:t>
            </a:r>
            <a:r>
              <a:rPr lang="ru-RU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ользование </a:t>
            </a:r>
            <a:r>
              <a:rPr lang="ru-RU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указанными материалами и средствами </a:t>
            </a:r>
            <a:r>
              <a:rPr lang="ru-RU" u="sng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запрещено как в аудитории, так и во всем ППЭ</a:t>
            </a:r>
            <a:r>
              <a:rPr lang="ru-RU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протяжении всего экзамена. </a:t>
            </a:r>
          </a:p>
        </p:txBody>
      </p:sp>
    </p:spTree>
    <p:extLst>
      <p:ext uri="{BB962C8B-B14F-4D97-AF65-F5344CB8AC3E}">
        <p14:creationId xmlns:p14="http://schemas.microsoft.com/office/powerpoint/2010/main" xmlns="" val="2227125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916832"/>
            <a:ext cx="9176283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ПЕРЕСДАЧА ЕГЭ</a:t>
            </a:r>
          </a:p>
        </p:txBody>
      </p:sp>
    </p:spTree>
    <p:extLst>
      <p:ext uri="{BB962C8B-B14F-4D97-AF65-F5344CB8AC3E}">
        <p14:creationId xmlns:p14="http://schemas.microsoft.com/office/powerpoint/2010/main" xmlns="" val="667368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Maleeva.EV\Pictures\Osobennosti_EGE_po_matematik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485"/>
            <a:ext cx="4842416" cy="678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1844824"/>
            <a:ext cx="37444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случае, если математика профильная или базовая не сдана, ребенку будет рекомендовано пересдавать математику базовую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595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3907160" cy="838200"/>
          </a:xfrm>
        </p:spPr>
        <p:txBody>
          <a:bodyPr>
            <a:normAutofit fontScale="90000"/>
          </a:bodyPr>
          <a:lstStyle/>
          <a:p>
            <a:pPr lvl="0"/>
            <a:r>
              <a:rPr lang="ru-RU" sz="3100" b="1" dirty="0">
                <a:solidFill>
                  <a:srgbClr val="FF0000"/>
                </a:solidFill>
              </a:rPr>
              <a:t>Ознакомление с результатами ЕГЭ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4555232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Через портал </a:t>
            </a:r>
            <a:r>
              <a:rPr lang="en-US" dirty="0">
                <a:hlinkClick r:id="rId2"/>
              </a:rPr>
              <a:t>http://check.ege.edu.ru/</a:t>
            </a:r>
            <a:endParaRPr lang="ru-RU" dirty="0"/>
          </a:p>
          <a:p>
            <a:pPr>
              <a:buNone/>
            </a:pPr>
            <a:r>
              <a:rPr lang="ru-RU" dirty="0"/>
              <a:t>по паспорту</a:t>
            </a:r>
          </a:p>
          <a:p>
            <a:r>
              <a:rPr lang="ru-RU" dirty="0"/>
              <a:t>В школе в бумажном варианте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Результаты экзаменов действительны </a:t>
            </a:r>
            <a:r>
              <a:rPr lang="ru-RU" b="1" dirty="0"/>
              <a:t>4 (четыре) года</a:t>
            </a:r>
            <a:r>
              <a:rPr lang="ru-RU" dirty="0"/>
              <a:t> следующих за годом получения таких результатов.</a:t>
            </a:r>
          </a:p>
          <a:p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8916" y="332656"/>
            <a:ext cx="4375083" cy="3744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19749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Maleeva.EV\Pictures\foto_prikaz_3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84784"/>
            <a:ext cx="439248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79512" y="274638"/>
            <a:ext cx="8784976" cy="1066130"/>
          </a:xfrm>
          <a:prstGeom prst="rect">
            <a:avLst/>
          </a:prstGeom>
          <a:ln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r>
              <a:rPr lang="ru-RU" sz="24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Аттестат о среднем общем  образовании с отличием </a:t>
            </a:r>
          </a:p>
          <a:p>
            <a:pPr>
              <a:defRPr/>
            </a:pPr>
            <a:r>
              <a:rPr lang="ru-RU" sz="24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медаль «За особые успехи в учении»</a:t>
            </a:r>
            <a:endParaRPr lang="ru-RU" sz="2400" b="1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496" y="1556792"/>
            <a:ext cx="4248472" cy="518457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</a:rPr>
              <a:t>успешное прохождение государственной итоговой  аттестации (без учета результатов, полученных при прохождении повторной государственной итоговой аттестации) и набравшим:</a:t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sz="1400" b="1" dirty="0">
                <a:solidFill>
                  <a:srgbClr val="C00000"/>
                </a:solidFill>
              </a:rPr>
              <a:t>не менее 70 баллов на ЕГЭ</a:t>
            </a:r>
            <a:r>
              <a:rPr lang="ru-RU" sz="1400" dirty="0">
                <a:solidFill>
                  <a:srgbClr val="C00000"/>
                </a:solidFill>
              </a:rPr>
              <a:t> </a:t>
            </a:r>
            <a:r>
              <a:rPr lang="ru-RU" sz="1400" dirty="0">
                <a:solidFill>
                  <a:srgbClr val="002060"/>
                </a:solidFill>
              </a:rPr>
              <a:t>соответственно по русскому языку и математике профильного уровня или</a:t>
            </a:r>
            <a:r>
              <a:rPr lang="ru-RU" sz="1400" dirty="0">
                <a:solidFill>
                  <a:srgbClr val="C00000"/>
                </a:solidFill>
              </a:rPr>
              <a:t> </a:t>
            </a:r>
            <a:r>
              <a:rPr lang="ru-RU" sz="1400" b="1" dirty="0">
                <a:solidFill>
                  <a:srgbClr val="C00000"/>
                </a:solidFill>
              </a:rPr>
              <a:t>5 баллов</a:t>
            </a:r>
            <a:r>
              <a:rPr lang="ru-RU" sz="1400" dirty="0">
                <a:solidFill>
                  <a:srgbClr val="002060"/>
                </a:solidFill>
              </a:rPr>
              <a:t> на ЕГЭ по математике базового уровня;</a:t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/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>в случае прохождения выпускником 11 (12) класса государственной итоговой аттестации в форме ГВЭ - </a:t>
            </a:r>
            <a:r>
              <a:rPr lang="ru-RU" sz="1400" b="1" dirty="0">
                <a:solidFill>
                  <a:srgbClr val="C00000"/>
                </a:solidFill>
              </a:rPr>
              <a:t>5 баллов</a:t>
            </a:r>
            <a:r>
              <a:rPr lang="ru-RU" sz="1400" dirty="0">
                <a:solidFill>
                  <a:srgbClr val="002060"/>
                </a:solidFill>
              </a:rPr>
              <a:t> по обязательным учебным предметам;</a:t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/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>в случае выбора выпускником различных форм прохождения государственной итоговой аттестации (ЕГЭ и ГВЭ) - </a:t>
            </a:r>
            <a:r>
              <a:rPr lang="ru-RU" sz="1400" b="1" dirty="0">
                <a:solidFill>
                  <a:srgbClr val="C00000"/>
                </a:solidFill>
              </a:rPr>
              <a:t>5 баллов</a:t>
            </a:r>
            <a:r>
              <a:rPr lang="ru-RU" sz="1400" dirty="0">
                <a:solidFill>
                  <a:srgbClr val="C00000"/>
                </a:solidFill>
              </a:rPr>
              <a:t> </a:t>
            </a:r>
            <a:r>
              <a:rPr lang="ru-RU" sz="1400" dirty="0">
                <a:solidFill>
                  <a:srgbClr val="002060"/>
                </a:solidFill>
              </a:rPr>
              <a:t>по сдаваемому обязательному учебному предмету в форме ГВЭ и ЕГЭ по математике базового уровня, а также не менее 70 баллов по сдаваемому обязательному учебному предмету в форме ЕГЭ.</a:t>
            </a:r>
          </a:p>
        </p:txBody>
      </p:sp>
    </p:spTree>
    <p:extLst>
      <p:ext uri="{BB962C8B-B14F-4D97-AF65-F5344CB8AC3E}">
        <p14:creationId xmlns:p14="http://schemas.microsoft.com/office/powerpoint/2010/main" xmlns="" val="243755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РПМПК: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ППЭ на дому;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Отдельные аудитории;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Ассистенты;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 со специализированным ПО (для участников с нарушениями опорно- двигательного аппарата, для слепых и слабовидящих) и т.д</a:t>
            </a:r>
            <a:r>
              <a:rPr lang="ru-RU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4158" y="260648"/>
            <a:ext cx="8784976" cy="1066130"/>
          </a:xfrm>
          <a:prstGeom prst="rect">
            <a:avLst/>
          </a:prstGeom>
          <a:ln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специальных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детей с ОВЗ, детей – инвалидов , инвалидов</a:t>
            </a:r>
          </a:p>
        </p:txBody>
      </p:sp>
    </p:spTree>
    <p:extLst>
      <p:ext uri="{BB962C8B-B14F-4D97-AF65-F5344CB8AC3E}">
        <p14:creationId xmlns:p14="http://schemas.microsoft.com/office/powerpoint/2010/main" xmlns="" val="146508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60208" y="1072006"/>
            <a:ext cx="8220576" cy="7848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16002" rtlCol="0" anchor="ctr">
            <a:spAutoFit/>
          </a:bodyPr>
          <a:lstStyle/>
          <a:p>
            <a:pPr algn="ctr"/>
            <a:r>
              <a:rPr lang="ru-RU" sz="1700" b="1" dirty="0">
                <a:solidFill>
                  <a:srgbClr val="CC0000"/>
                </a:solidFill>
                <a:latin typeface="Cambria" pitchFamily="18" charset="0"/>
              </a:rPr>
              <a:t>Подача заявления на участие в ГИА-9 и ГИА-11:</a:t>
            </a:r>
            <a:endParaRPr lang="ru-RU" sz="1700" dirty="0">
              <a:solidFill>
                <a:srgbClr val="CC0000"/>
              </a:solidFill>
              <a:latin typeface="Cambria" pitchFamily="18" charset="0"/>
            </a:endParaRPr>
          </a:p>
          <a:p>
            <a:pPr algn="ctr"/>
            <a:r>
              <a:rPr lang="ru-RU" sz="1700" dirty="0">
                <a:solidFill>
                  <a:srgbClr val="002060"/>
                </a:solidFill>
                <a:latin typeface="Cambria" pitchFamily="18" charset="0"/>
              </a:rPr>
              <a:t>дополнительно к заявлению предоставляются документы, подтверждающие ограничения по здоровью и (или) инвалидность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1763688" y="1880887"/>
            <a:ext cx="658729" cy="265837"/>
          </a:xfrm>
          <a:prstGeom prst="downArrow">
            <a:avLst/>
          </a:prstGeom>
          <a:solidFill>
            <a:srgbClr val="FFFFFF"/>
          </a:solidFill>
          <a:ln w="25400" cap="flat">
            <a:solidFill>
              <a:schemeClr val="tx2">
                <a:lumMod val="75000"/>
              </a:schemeClr>
            </a:solidFill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16002" rtlCol="0" anchor="ctr">
            <a:spAutoFit/>
          </a:bodyPr>
          <a:lstStyle/>
          <a:p>
            <a:pPr algn="ctr" defTabSz="346710" hangingPunct="0"/>
            <a:endParaRPr lang="ru-RU" sz="1300">
              <a:solidFill>
                <a:srgbClr val="000000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6524124" y="1896311"/>
            <a:ext cx="667753" cy="265837"/>
          </a:xfrm>
          <a:prstGeom prst="downArrow">
            <a:avLst/>
          </a:prstGeom>
          <a:solidFill>
            <a:srgbClr val="FFFFFF"/>
          </a:solidFill>
          <a:ln w="25400" cap="flat">
            <a:solidFill>
              <a:schemeClr val="tx2">
                <a:lumMod val="75000"/>
              </a:schemeClr>
            </a:solidFill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16002" rtlCol="0" anchor="ctr">
            <a:spAutoFit/>
          </a:bodyPr>
          <a:lstStyle/>
          <a:p>
            <a:pPr algn="ctr" defTabSz="346710" hangingPunct="0"/>
            <a:endParaRPr lang="ru-RU" sz="1300">
              <a:solidFill>
                <a:srgbClr val="000000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59568" y="2347500"/>
            <a:ext cx="3627522" cy="3285438"/>
          </a:xfrm>
          <a:prstGeom prst="roundRect">
            <a:avLst>
              <a:gd name="adj" fmla="val 17121"/>
            </a:avLst>
          </a:prstGeom>
          <a:solidFill>
            <a:srgbClr val="FFFFFF"/>
          </a:solidFill>
          <a:ln w="25400" cap="flat">
            <a:solidFill>
              <a:schemeClr val="tx2">
                <a:lumMod val="50000"/>
              </a:schemeClr>
            </a:solidFill>
            <a:prstDash val="solid"/>
            <a:rou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16002" rtlCol="0" anchor="ctr">
            <a:spAutoFit/>
          </a:bodyPr>
          <a:lstStyle/>
          <a:p>
            <a:pPr marL="192024" algn="ctr">
              <a:lnSpc>
                <a:spcPct val="115000"/>
              </a:lnSpc>
              <a:spcAft>
                <a:spcPts val="420"/>
              </a:spcAft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Лица с ОВЗ: </a:t>
            </a:r>
          </a:p>
          <a:p>
            <a:pPr marL="384048" indent="-192024" algn="just">
              <a:lnSpc>
                <a:spcPct val="115000"/>
              </a:lnSpc>
              <a:spcAft>
                <a:spcPts val="420"/>
              </a:spcAft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libri"/>
                <a:cs typeface="Times New Roman"/>
              </a:rPr>
              <a:t>копия </a:t>
            </a:r>
            <a:r>
              <a:rPr lang="ru-RU" dirty="0">
                <a:solidFill>
                  <a:srgbClr val="002060"/>
                </a:solidFill>
                <a:latin typeface="Cambria" pitchFamily="18" charset="0"/>
                <a:ea typeface="Calibri"/>
                <a:cs typeface="Times New Roman"/>
              </a:rPr>
              <a:t>рекомендаций 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libri"/>
                <a:cs typeface="Times New Roman"/>
              </a:rPr>
              <a:t>ПМПК </a:t>
            </a:r>
            <a:r>
              <a:rPr lang="ru-RU" dirty="0">
                <a:solidFill>
                  <a:srgbClr val="002060"/>
                </a:solidFill>
                <a:latin typeface="Cambria" pitchFamily="18" charset="0"/>
                <a:ea typeface="Calibri"/>
                <a:cs typeface="Times New Roman"/>
              </a:rPr>
              <a:t>для организации проведения экзаменов в </a:t>
            </a:r>
            <a:r>
              <a:rPr lang="ru-RU" b="1" dirty="0">
                <a:solidFill>
                  <a:srgbClr val="002060"/>
                </a:solidFill>
                <a:latin typeface="Cambria" pitchFamily="18" charset="0"/>
                <a:ea typeface="Calibri"/>
                <a:cs typeface="Times New Roman"/>
              </a:rPr>
              <a:t>условиях</a:t>
            </a:r>
            <a:r>
              <a:rPr lang="ru-RU" dirty="0">
                <a:solidFill>
                  <a:srgbClr val="002060"/>
                </a:solidFill>
                <a:latin typeface="Cambria" pitchFamily="18" charset="0"/>
                <a:ea typeface="Calibri"/>
                <a:cs typeface="Times New Roman"/>
              </a:rPr>
              <a:t>, </a:t>
            </a:r>
            <a:r>
              <a:rPr lang="ru-RU" b="1" dirty="0">
                <a:solidFill>
                  <a:srgbClr val="002060"/>
                </a:solidFill>
                <a:latin typeface="Cambria" pitchFamily="18" charset="0"/>
                <a:ea typeface="Calibri"/>
                <a:cs typeface="Times New Roman"/>
              </a:rPr>
              <a:t>учитывающих состояние их здоровья</a:t>
            </a:r>
            <a:r>
              <a:rPr lang="ru-RU" dirty="0">
                <a:solidFill>
                  <a:srgbClr val="002060"/>
                </a:solidFill>
                <a:latin typeface="Cambria" pitchFamily="18" charset="0"/>
                <a:ea typeface="Calibri"/>
                <a:cs typeface="Times New Roman"/>
              </a:rPr>
              <a:t>, 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libri"/>
                <a:cs typeface="Times New Roman"/>
              </a:rPr>
              <a:t>в </a:t>
            </a:r>
            <a:r>
              <a:rPr lang="ru-RU" dirty="0">
                <a:solidFill>
                  <a:srgbClr val="002060"/>
                </a:solidFill>
                <a:latin typeface="Cambria" pitchFamily="18" charset="0"/>
                <a:ea typeface="Calibri"/>
                <a:cs typeface="Times New Roman"/>
              </a:rPr>
              <a:t>том числе для создания </a:t>
            </a:r>
            <a:r>
              <a:rPr lang="ru-RU" b="1" dirty="0">
                <a:solidFill>
                  <a:srgbClr val="002060"/>
                </a:solidFill>
                <a:latin typeface="Cambria" pitchFamily="18" charset="0"/>
                <a:ea typeface="Calibri"/>
                <a:cs typeface="Times New Roman"/>
              </a:rPr>
              <a:t>специальных условий</a:t>
            </a:r>
            <a:r>
              <a:rPr lang="ru-RU" dirty="0">
                <a:solidFill>
                  <a:srgbClr val="002060"/>
                </a:solidFill>
                <a:latin typeface="Cambria" pitchFamily="18" charset="0"/>
                <a:ea typeface="Calibri"/>
                <a:cs typeface="Times New Roman"/>
              </a:rPr>
              <a:t> проведения 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libri"/>
                <a:cs typeface="Times New Roman"/>
              </a:rPr>
              <a:t>экзаменов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570496" y="2347500"/>
            <a:ext cx="4321984" cy="4290536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tx2">
                <a:lumMod val="50000"/>
              </a:schemeClr>
            </a:solidFill>
            <a:prstDash val="solid"/>
            <a:rou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16002" rtlCol="0" anchor="ctr">
            <a:spAutoFit/>
          </a:bodyPr>
          <a:lstStyle/>
          <a:p>
            <a:pPr marL="192024"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Дети-инвалиды, инвалиды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:</a:t>
            </a:r>
          </a:p>
          <a:p>
            <a:pPr marL="192024" algn="ctr"/>
            <a:endParaRPr lang="ru-RU" b="1" u="sng" dirty="0">
              <a:solidFill>
                <a:srgbClr val="002060"/>
              </a:solidFill>
              <a:latin typeface="Cambria" pitchFamily="18" charset="0"/>
              <a:ea typeface="Calibri"/>
              <a:cs typeface="Times New Roman"/>
            </a:endParaRPr>
          </a:p>
          <a:p>
            <a:pPr marL="192024" algn="just"/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libri"/>
                <a:cs typeface="Times New Roman"/>
              </a:rPr>
              <a:t>-  для </a:t>
            </a:r>
            <a:r>
              <a:rPr lang="ru-RU" dirty="0">
                <a:solidFill>
                  <a:srgbClr val="002060"/>
                </a:solidFill>
                <a:latin typeface="Cambria" pitchFamily="18" charset="0"/>
                <a:ea typeface="Calibri"/>
                <a:cs typeface="Times New Roman"/>
              </a:rPr>
              <a:t>организации проведения экзаменов </a:t>
            </a:r>
            <a:r>
              <a:rPr lang="ru-RU" b="1" dirty="0">
                <a:solidFill>
                  <a:srgbClr val="002060"/>
                </a:solidFill>
                <a:latin typeface="Cambria" pitchFamily="18" charset="0"/>
                <a:ea typeface="Calibri"/>
                <a:cs typeface="Times New Roman"/>
              </a:rPr>
              <a:t>в условиях, учитывающих состояние их здоровья,</a:t>
            </a:r>
            <a:r>
              <a:rPr lang="ru-RU" dirty="0">
                <a:solidFill>
                  <a:srgbClr val="002060"/>
                </a:solidFill>
                <a:latin typeface="Cambria" pitchFamily="18" charset="0"/>
                <a:ea typeface="Calibri"/>
                <a:cs typeface="Times New Roman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libri"/>
                <a:cs typeface="Times New Roman"/>
              </a:rPr>
              <a:t>- </a:t>
            </a:r>
            <a:r>
              <a:rPr lang="ru-RU" dirty="0">
                <a:solidFill>
                  <a:srgbClr val="002060"/>
                </a:solidFill>
                <a:latin typeface="Cambria" pitchFamily="18" charset="0"/>
                <a:ea typeface="Calibri"/>
                <a:cs typeface="Times New Roman"/>
              </a:rPr>
              <a:t>оригинал или 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libri"/>
                <a:cs typeface="Times New Roman"/>
              </a:rPr>
              <a:t>заверенная копия </a:t>
            </a:r>
            <a:r>
              <a:rPr lang="ru-RU" dirty="0">
                <a:solidFill>
                  <a:srgbClr val="002060"/>
                </a:solidFill>
                <a:latin typeface="Cambria" pitchFamily="18" charset="0"/>
                <a:ea typeface="Calibri"/>
                <a:cs typeface="Times New Roman"/>
              </a:rPr>
              <a:t>справки, подтверждающей инвалидность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libri"/>
                <a:cs typeface="Times New Roman"/>
              </a:rPr>
              <a:t>;</a:t>
            </a:r>
          </a:p>
          <a:p>
            <a:pPr marL="192024" algn="just"/>
            <a:endParaRPr lang="ru-RU" dirty="0">
              <a:solidFill>
                <a:srgbClr val="002060"/>
              </a:solidFill>
              <a:latin typeface="Cambria" pitchFamily="18" charset="0"/>
              <a:ea typeface="Calibri"/>
              <a:cs typeface="Times New Roman"/>
            </a:endParaRPr>
          </a:p>
          <a:p>
            <a:pPr marL="192024" algn="just"/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libri"/>
                <a:cs typeface="Times New Roman"/>
              </a:rPr>
              <a:t>- для </a:t>
            </a:r>
            <a:r>
              <a:rPr lang="ru-RU" dirty="0">
                <a:solidFill>
                  <a:srgbClr val="002060"/>
                </a:solidFill>
                <a:latin typeface="Cambria" pitchFamily="18" charset="0"/>
                <a:ea typeface="Calibri"/>
                <a:cs typeface="Times New Roman"/>
              </a:rPr>
              <a:t>создания </a:t>
            </a:r>
            <a:r>
              <a:rPr lang="ru-RU" b="1" dirty="0">
                <a:solidFill>
                  <a:srgbClr val="002060"/>
                </a:solidFill>
                <a:latin typeface="Cambria" pitchFamily="18" charset="0"/>
                <a:ea typeface="Calibri"/>
                <a:cs typeface="Times New Roman"/>
              </a:rPr>
              <a:t>специальных условий </a:t>
            </a:r>
            <a:r>
              <a:rPr lang="ru-RU" dirty="0">
                <a:solidFill>
                  <a:srgbClr val="002060"/>
                </a:solidFill>
                <a:latin typeface="Cambria" pitchFamily="18" charset="0"/>
                <a:ea typeface="Calibri"/>
                <a:cs typeface="Times New Roman"/>
              </a:rPr>
              <a:t>проведения экзаменов – справка, подтверждающая инвалидность, и копия рекомендаций ПМПК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78008" y="-6771"/>
            <a:ext cx="8784976" cy="1066130"/>
          </a:xfrm>
          <a:prstGeom prst="rect">
            <a:avLst/>
          </a:prstGeom>
          <a:ln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специальных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детей с ОВЗ, детей – инвалидов , инвалидов</a:t>
            </a:r>
          </a:p>
        </p:txBody>
      </p:sp>
    </p:spTree>
    <p:extLst>
      <p:ext uri="{BB962C8B-B14F-4D97-AF65-F5344CB8AC3E}">
        <p14:creationId xmlns:p14="http://schemas.microsoft.com/office/powerpoint/2010/main" xmlns="" val="2856105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53569" y="1124744"/>
            <a:ext cx="7433854" cy="62987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СПЕЦИАЛЬНЫЕ </a:t>
            </a:r>
            <a:r>
              <a:rPr lang="ru-RU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условия, учитывающие состояние здоровья: </a:t>
            </a:r>
            <a:r>
              <a:rPr lang="ru-RU" sz="1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о</a:t>
            </a:r>
            <a:r>
              <a:rPr lang="ru-RU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рганизация </a:t>
            </a:r>
            <a:r>
              <a:rPr lang="ru-RU" sz="1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ППЭ на дому, в медицинской организации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xmlns="" val="2902392312"/>
              </p:ext>
            </p:extLst>
          </p:nvPr>
        </p:nvGraphicFramePr>
        <p:xfrm>
          <a:off x="391494" y="1612815"/>
          <a:ext cx="8571490" cy="5212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178008" y="-6771"/>
            <a:ext cx="8784976" cy="1066130"/>
          </a:xfrm>
          <a:prstGeom prst="rect">
            <a:avLst/>
          </a:prstGeom>
          <a:ln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специальных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детей с ОВЗ, детей – инвалидов , инвалидов</a:t>
            </a:r>
          </a:p>
        </p:txBody>
      </p:sp>
    </p:spTree>
    <p:extLst>
      <p:ext uri="{BB962C8B-B14F-4D97-AF65-F5344CB8AC3E}">
        <p14:creationId xmlns:p14="http://schemas.microsoft.com/office/powerpoint/2010/main" xmlns="" val="37532258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93643" y="339870"/>
            <a:ext cx="7439655" cy="599469"/>
          </a:xfrm>
        </p:spPr>
        <p:txBody>
          <a:bodyPr/>
          <a:lstStyle/>
          <a:p>
            <a:r>
              <a:rPr lang="ru-RU" sz="2000" dirty="0">
                <a:latin typeface="Cambria" pitchFamily="18" charset="0"/>
                <a:ea typeface="Cambria" pitchFamily="18" charset="0"/>
              </a:rPr>
              <a:t>СПЕЦИАЛЬНЫЕ условия, учитывающие состояние здоровья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62645357"/>
              </p:ext>
            </p:extLst>
          </p:nvPr>
        </p:nvGraphicFramePr>
        <p:xfrm>
          <a:off x="331050" y="1062460"/>
          <a:ext cx="8628084" cy="1264920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{5940675A-B579-460E-94D1-54222C63F5DA}</a:tableStyleId>
              </a:tblPr>
              <a:tblGrid>
                <a:gridCol w="8628084"/>
              </a:tblGrid>
              <a:tr h="1021080">
                <a:tc>
                  <a:txBody>
                    <a:bodyPr/>
                    <a:lstStyle/>
                    <a:p>
                      <a:pPr marL="0" marR="0" lvl="0" indent="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создание </a:t>
                      </a:r>
                      <a:r>
                        <a:rPr kumimoji="0" lang="ru-RU" sz="16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СПЕЦИАЛЬНЫХ условий</a:t>
                      </a:r>
                      <a:r>
                        <a:rPr kumimoji="0" lang="ru-RU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 проведения экзамена:</a:t>
                      </a:r>
                    </a:p>
                    <a:p>
                      <a:pPr marL="514350" marR="0" lvl="0" indent="-51435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kumimoji="0" lang="ru-RU" sz="16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При предъявлении копии рекомендации ПМПК</a:t>
                      </a:r>
                      <a:r>
                        <a:rPr kumimoji="0" lang="ru-RU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 - д</a:t>
                      </a:r>
                      <a:r>
                        <a:rPr lang="ru-RU" sz="16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ля участников экзаменов с ОВЗ;</a:t>
                      </a:r>
                    </a:p>
                    <a:p>
                      <a:pPr marL="514350" marR="0" lvl="0" indent="-51435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kumimoji="0" lang="ru-RU" sz="16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При предъявлении оригинала (копии) справки, подтверждающей инвалидность + копии рекомендаций ПМПК</a:t>
                      </a:r>
                      <a:r>
                        <a:rPr kumimoji="0" lang="ru-RU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 - д</a:t>
                      </a:r>
                      <a:r>
                        <a:rPr lang="ru-RU" sz="16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ля участников экзаменов - детей-инвалидов и инвалидов</a:t>
                      </a:r>
                    </a:p>
                  </a:txBody>
                  <a:tcPr marL="34290" marR="34290" marT="22860" marB="2286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077" name="Picture 5" descr="https://img11.postila.ru/data/d8/ec/fe/6d/d8ecfe6d52a56c5d98d4d1ddbd7a4d5c43004e5f734bc9187f9f7ab585b1618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24936" y="3356992"/>
            <a:ext cx="1897763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44035333"/>
              </p:ext>
            </p:extLst>
          </p:nvPr>
        </p:nvGraphicFramePr>
        <p:xfrm>
          <a:off x="381090" y="2924944"/>
          <a:ext cx="2864647" cy="3520440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{5940675A-B579-460E-94D1-54222C63F5DA}</a:tableStyleId>
              </a:tblPr>
              <a:tblGrid>
                <a:gridCol w="2864647"/>
              </a:tblGrid>
              <a:tr h="3441031">
                <a:tc>
                  <a:txBody>
                    <a:bodyPr/>
                    <a:lstStyle/>
                    <a:p>
                      <a:pPr algn="ctr"/>
                      <a:r>
                        <a:rPr lang="ru-RU" sz="15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 </a:t>
                      </a:r>
                    </a:p>
                    <a:p>
                      <a:pPr algn="just"/>
                      <a:r>
                        <a:rPr lang="ru-RU" sz="15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Ассистенты проходят соответствующую подготовку.</a:t>
                      </a:r>
                    </a:p>
                    <a:p>
                      <a:pPr algn="just"/>
                      <a:r>
                        <a:rPr lang="ru-RU" sz="15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 </a:t>
                      </a:r>
                    </a:p>
                    <a:p>
                      <a:pPr algn="just"/>
                      <a:r>
                        <a:rPr lang="ru-RU" sz="15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Ассистентом может быть:</a:t>
                      </a:r>
                      <a:endParaRPr lang="ru-RU" sz="1500" b="0" i="0" u="none" strike="noStrike" cap="none" spc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FillTx/>
                        <a:latin typeface="Cambria" pitchFamily="18" charset="0"/>
                        <a:ea typeface="Cambria" pitchFamily="18" charset="0"/>
                        <a:cs typeface="+mn-cs"/>
                        <a:sym typeface="Arial"/>
                      </a:endParaRPr>
                    </a:p>
                    <a:p>
                      <a:pPr algn="just"/>
                      <a:r>
                        <a:rPr lang="ru-RU" sz="15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а) работник образовательной организации;</a:t>
                      </a:r>
                    </a:p>
                    <a:p>
                      <a:pPr algn="just"/>
                      <a:endParaRPr lang="ru-RU" sz="1500" b="0" i="0" u="none" strike="noStrike" cap="none" spc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FillTx/>
                        <a:latin typeface="Cambria" pitchFamily="18" charset="0"/>
                        <a:ea typeface="Cambria" pitchFamily="18" charset="0"/>
                        <a:cs typeface="+mn-cs"/>
                        <a:sym typeface="Arial"/>
                      </a:endParaRPr>
                    </a:p>
                    <a:p>
                      <a:pPr algn="just"/>
                      <a:r>
                        <a:rPr lang="ru-RU" sz="15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б) социальный работник; </a:t>
                      </a:r>
                    </a:p>
                    <a:p>
                      <a:pPr algn="just"/>
                      <a:endParaRPr lang="ru-RU" sz="1500" b="0" i="0" u="none" strike="noStrike" cap="none" spc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FillTx/>
                        <a:latin typeface="Cambria" pitchFamily="18" charset="0"/>
                        <a:ea typeface="Cambria" pitchFamily="18" charset="0"/>
                        <a:cs typeface="+mn-cs"/>
                        <a:sym typeface="Arial"/>
                      </a:endParaRPr>
                    </a:p>
                    <a:p>
                      <a:pPr algn="just"/>
                      <a:r>
                        <a:rPr lang="ru-RU" sz="15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в) в исключительных случаях - родитель (законный представитель) участника экзамена. </a:t>
                      </a:r>
                    </a:p>
                    <a:p>
                      <a:pPr algn="ctr"/>
                      <a:endParaRPr lang="ru-RU" sz="18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34290" marR="34290" marT="22860" marB="2286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15064903"/>
              </p:ext>
            </p:extLst>
          </p:nvPr>
        </p:nvGraphicFramePr>
        <p:xfrm>
          <a:off x="6012160" y="2996952"/>
          <a:ext cx="2887579" cy="3433072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{5940675A-B579-460E-94D1-54222C63F5DA}</a:tableStyleId>
              </a:tblPr>
              <a:tblGrid>
                <a:gridCol w="2887579"/>
              </a:tblGrid>
              <a:tr h="3433072">
                <a:tc>
                  <a:txBody>
                    <a:bodyPr/>
                    <a:lstStyle/>
                    <a:p>
                      <a:pPr algn="l"/>
                      <a:r>
                        <a:rPr lang="ru-RU" sz="15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Ассистентом</a:t>
                      </a:r>
                      <a:r>
                        <a:rPr lang="ru-RU" sz="15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15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НЕ может быть</a:t>
                      </a:r>
                      <a:r>
                        <a:rPr lang="ru-RU" sz="15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:</a:t>
                      </a:r>
                    </a:p>
                    <a:p>
                      <a:pPr algn="just"/>
                      <a:endParaRPr lang="ru-RU" sz="1500" b="0" i="0" u="none" strike="noStrike" cap="none" spc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FillTx/>
                        <a:latin typeface="Cambria" pitchFamily="18" charset="0"/>
                        <a:ea typeface="Cambria" pitchFamily="18" charset="0"/>
                        <a:cs typeface="+mn-cs"/>
                        <a:sym typeface="Arial"/>
                      </a:endParaRPr>
                    </a:p>
                    <a:p>
                      <a:pPr algn="just"/>
                      <a:r>
                        <a:rPr lang="ru-RU" sz="15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а) учитель-предметник при проведении экзамена по данному учебному предмету; </a:t>
                      </a:r>
                    </a:p>
                    <a:p>
                      <a:pPr algn="just"/>
                      <a:endParaRPr lang="ru-RU" sz="1500" b="0" i="0" u="none" strike="noStrike" cap="none" spc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FillTx/>
                        <a:latin typeface="Cambria" pitchFamily="18" charset="0"/>
                        <a:ea typeface="Cambria" pitchFamily="18" charset="0"/>
                        <a:cs typeface="+mn-cs"/>
                        <a:sym typeface="Arial"/>
                      </a:endParaRPr>
                    </a:p>
                    <a:p>
                      <a:pPr algn="just"/>
                      <a:r>
                        <a:rPr lang="ru-RU" sz="15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б)педагогические работники, являющиеся учителями участников экзамена, сдающих экзамен в данном ППЭ </a:t>
                      </a:r>
                    </a:p>
                    <a:p>
                      <a:pPr algn="just"/>
                      <a:endParaRPr lang="ru-RU" sz="1500" b="0" i="0" u="none" strike="noStrike" cap="none" spc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FillTx/>
                        <a:latin typeface="Cambria" pitchFamily="18" charset="0"/>
                        <a:ea typeface="Cambria" pitchFamily="18" charset="0"/>
                        <a:cs typeface="+mn-cs"/>
                        <a:sym typeface="Arial"/>
                      </a:endParaRPr>
                    </a:p>
                    <a:p>
                      <a:pPr algn="just"/>
                      <a:r>
                        <a:rPr lang="ru-RU" sz="15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(</a:t>
                      </a:r>
                      <a:r>
                        <a:rPr lang="ru-RU" sz="1500" b="0" i="0" u="sng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исключение:</a:t>
                      </a:r>
                      <a:r>
                        <a:rPr lang="ru-RU" sz="15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 ППЭ в тюрьмах).</a:t>
                      </a:r>
                      <a:endParaRPr lang="ru-RU" sz="900" dirty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34290" marR="34290" marT="22860" marB="228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31050" y="2383033"/>
            <a:ext cx="3578010" cy="3046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1336" tIns="21336" rIns="21336" bIns="21336" numCol="1" spcCol="16002" rtlCol="0" anchor="ctr">
            <a:spAutoFit/>
          </a:bodyPr>
          <a:lstStyle/>
          <a:p>
            <a:pPr defTabSz="346710" hangingPunct="0"/>
            <a:r>
              <a:rPr lang="ru-RU" sz="1700" b="1" dirty="0">
                <a:solidFill>
                  <a:srgbClr val="002060"/>
                </a:solidFill>
                <a:latin typeface="Cambria" panose="02040503050406030204" pitchFamily="18" charset="0"/>
                <a:sym typeface="Helvetica Neue Medium"/>
              </a:rPr>
              <a:t>1. Присутствие ассистентов: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74158" y="-6771"/>
            <a:ext cx="8784976" cy="1066130"/>
          </a:xfrm>
          <a:prstGeom prst="rect">
            <a:avLst/>
          </a:prstGeom>
          <a:ln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специальных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детей с ОВЗ, детей – инвалидов , инвалидов</a:t>
            </a:r>
          </a:p>
        </p:txBody>
      </p:sp>
    </p:spTree>
    <p:extLst>
      <p:ext uri="{BB962C8B-B14F-4D97-AF65-F5344CB8AC3E}">
        <p14:creationId xmlns:p14="http://schemas.microsoft.com/office/powerpoint/2010/main" xmlns="" val="3687177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7985" y="260648"/>
            <a:ext cx="7894495" cy="10081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 – правовые документы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84784"/>
            <a:ext cx="8136904" cy="4968552"/>
          </a:xfrm>
        </p:spPr>
        <p:txBody>
          <a:bodyPr>
            <a:normAutofit fontScale="92500" lnSpcReduction="20000"/>
          </a:bodyPr>
          <a:lstStyle/>
          <a:p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образования и науки Республики Бурятия от 10.10. 2019 № 1536 «О проведении итогового сочинения(изложения) в Республике Бурятия в 2019-2020 учебном году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 Порядок проведения итогового сочинения (изложения);</a:t>
            </a:r>
          </a:p>
          <a:p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образования и науки Республики Бурятия от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10.10.2019 № 1537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сроках и местах регистрации для участия в написании итогового сочинения»;</a:t>
            </a:r>
          </a:p>
          <a:p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Приказ Министерства образования и науки Республики Бурятия от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28.10. 2019 № 1638 «О проведении итогового сочинения ( изложения) 4 декабря 2019 года в Республике Бурятия»;</a:t>
            </a: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образования и науки Республики Бурятия от 13.11.2019 № 1708 «О сроках,  местах и порядке информирования  о результатах итогового сочинения (изложения) в 2019-2020 учебном году»;</a:t>
            </a:r>
          </a:p>
          <a:p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образования и науки Республики Бурятия от 21.11.2019 № 1746 «Об утверждении плана- графика внесения сведений в РИС ГИА в 2019-2020 годах»;</a:t>
            </a:r>
          </a:p>
          <a:p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образования и науки Республики Бурятия от 21.11.2019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1747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сроках и местах подачи заявлений на сдачу ГИА, местах регистрации на сдачу ЕГЭ в 2020 году»;</a:t>
            </a:r>
          </a:p>
          <a:p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образования и науки Республики Бурятия от 26.12.2019 № 1944 «Об утверждении утверждения состава ГЭК РБ для проведения ГИА по ОП СОО в 2020 г.»;</a:t>
            </a:r>
            <a:endPara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23528" y="260648"/>
            <a:ext cx="8568952" cy="1066130"/>
          </a:xfrm>
          <a:prstGeom prst="rect">
            <a:avLst/>
          </a:prstGeom>
          <a:ln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 – правовые документы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734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aleeva.EV\Pictures\YA_sdam_E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20688"/>
            <a:ext cx="5667067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3035567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http://obrnadzor.gov.ru/ru/press_center/infomaterial</a:t>
            </a:r>
            <a:r>
              <a:rPr lang="en-US" dirty="0" smtClean="0">
                <a:hlinkClick r:id="rId3"/>
              </a:rPr>
              <a:t>/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05479" y="3933056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http://obrnadzor.gov.ru/ru/press_center/gallery/?id=278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4187" y="1052736"/>
            <a:ext cx="33190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Новые видеоролики опубликованы 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Youtube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-канале Рособрнадзора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плакаты – на сайте ведомства 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разделе «Информационные материалы»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462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806" y="162922"/>
            <a:ext cx="1872208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Выгнутая вверх стрелка 4"/>
          <p:cNvSpPr/>
          <p:nvPr/>
        </p:nvSpPr>
        <p:spPr>
          <a:xfrm rot="2335830">
            <a:off x="2381229" y="443014"/>
            <a:ext cx="1645235" cy="94269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48064" y="755532"/>
            <a:ext cx="2730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http://www.ege.edu.ru/ru/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026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066130"/>
          </a:xfrm>
          <a:ln>
            <a:miter lim="800000"/>
            <a:headEnd/>
            <a:tailEnd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Апробации 2020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068635"/>
            <a:ext cx="8229600" cy="3589092"/>
          </a:xfrm>
          <a:noFill/>
        </p:spPr>
      </p:pic>
    </p:spTree>
    <p:extLst>
      <p:ext uri="{BB962C8B-B14F-4D97-AF65-F5344CB8AC3E}">
        <p14:creationId xmlns:p14="http://schemas.microsoft.com/office/powerpoint/2010/main" xmlns="" val="414960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Хештег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Выбирай _ осознанно!</a:t>
            </a:r>
          </a:p>
          <a:p>
            <a:pPr marL="0" indent="0" algn="ctr">
              <a:buNone/>
            </a:pP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 descr="C:\Users\Maleeva.EV\Pictures\news_wftavmgshiyvamyvshgamtshyvamshzvpmtytshamwshvpmtwshivip1548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4267" y="2348880"/>
            <a:ext cx="4435423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1844824"/>
            <a:ext cx="3816424" cy="46085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C00000"/>
                </a:solidFill>
              </a:rPr>
              <a:t>Целевая аудитория: </a:t>
            </a:r>
          </a:p>
          <a:p>
            <a:r>
              <a:rPr lang="ru-RU" dirty="0" smtClean="0">
                <a:solidFill>
                  <a:srgbClr val="0000FF"/>
                </a:solidFill>
              </a:rPr>
              <a:t>выпускники 9 и 11 классов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Форма: </a:t>
            </a:r>
            <a:r>
              <a:rPr lang="ru-RU" dirty="0" smtClean="0">
                <a:solidFill>
                  <a:srgbClr val="0000FF"/>
                </a:solidFill>
              </a:rPr>
              <a:t>посты в социальных сетях (</a:t>
            </a:r>
            <a:r>
              <a:rPr lang="ru-RU" dirty="0" err="1" smtClean="0">
                <a:solidFill>
                  <a:srgbClr val="0000FF"/>
                </a:solidFill>
              </a:rPr>
              <a:t>ВКонтакте</a:t>
            </a:r>
            <a:r>
              <a:rPr lang="ru-RU" dirty="0" smtClean="0">
                <a:solidFill>
                  <a:srgbClr val="0000FF"/>
                </a:solidFill>
              </a:rPr>
              <a:t>, </a:t>
            </a:r>
            <a:r>
              <a:rPr lang="en-US" dirty="0" smtClean="0">
                <a:solidFill>
                  <a:srgbClr val="0000FF"/>
                </a:solidFill>
              </a:rPr>
              <a:t>Instagram, Facebook)</a:t>
            </a:r>
            <a:r>
              <a:rPr lang="ru-RU" dirty="0" smtClean="0">
                <a:solidFill>
                  <a:srgbClr val="0000FF"/>
                </a:solidFill>
              </a:rPr>
              <a:t>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Цель: </a:t>
            </a:r>
            <a:r>
              <a:rPr lang="ru-RU" dirty="0" smtClean="0">
                <a:solidFill>
                  <a:srgbClr val="0000FF"/>
                </a:solidFill>
              </a:rPr>
              <a:t>популяризация осознанного выбора предметов на экзамены.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Название</a:t>
            </a:r>
            <a:r>
              <a:rPr lang="ru-RU" dirty="0" smtClean="0">
                <a:solidFill>
                  <a:srgbClr val="0000FF"/>
                </a:solidFill>
              </a:rPr>
              <a:t>: 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Выбираю 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 осознанно!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Описание: </a:t>
            </a:r>
            <a:r>
              <a:rPr lang="ru-RU" dirty="0" smtClean="0">
                <a:solidFill>
                  <a:srgbClr val="0000FF"/>
                </a:solidFill>
              </a:rPr>
              <a:t>выпускники публикуют у себя на страницах в социальных сетях посты и видеоролики об осознанном выборе экзаменов.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Главная идея: </a:t>
            </a:r>
            <a:r>
              <a:rPr lang="ru-RU" dirty="0" smtClean="0">
                <a:solidFill>
                  <a:srgbClr val="0000FF"/>
                </a:solidFill>
              </a:rPr>
              <a:t>Выбор экзамена – это выбор будущей профессии, своего будущего.</a:t>
            </a:r>
            <a:endParaRPr lang="en-US" dirty="0" smtClean="0">
              <a:solidFill>
                <a:srgbClr val="0000FF"/>
              </a:solidFill>
            </a:endParaRPr>
          </a:p>
          <a:p>
            <a:endParaRPr lang="ru-RU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305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40527"/>
            <a:ext cx="7992888" cy="5528833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Ознакомить родителей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выпускников с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«Порядком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государственной итоговой аттестации по образовательным программам основного общего образования», «Порядком проведения государственной итоговой аттестации по образовательным программам среднего общего образования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разъяснительную работу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целях и технологии проведения ЕГЭ, ОГЭ, ГВЭ ( с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выпускниками, родителями  (законными представителями);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разъяснению важности выбора экзаменов по выбору в 9, 11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классах;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оперативного консультирования, информирования учащихся и их родителей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(законных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представителей) по вопросам проведения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ГИА;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условий для участников с ОВЗ, детей – инвалидов, инвалидов;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Ознакомить с порядком получения аттестата с отличием и медали «За особые успехи и в учении»;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Объективность проведения ГИА и оценочных процедур.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9512" y="188640"/>
            <a:ext cx="8568952" cy="792088"/>
          </a:xfrm>
          <a:prstGeom prst="rect">
            <a:avLst/>
          </a:prstGeom>
          <a:ln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итоговая аттестация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674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7B77B5-4E16-44D8-A947-16C8533AE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7BEA247-040E-4DA2-9198-1E7B0297B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Досрочный период: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20 марта по 6 апреля 2020 года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 с 8 апреля по 13 апреля 2020 года)</a:t>
            </a:r>
          </a:p>
          <a:p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период: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25 мая по 16 июня 2020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(резерв с 19 июня по 29 июня 2020 года)</a:t>
            </a:r>
          </a:p>
          <a:p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Дополнительный период: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4 сентября по 7 сентября 2020 года (резерв 22 сентября 2020 года)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71034" y="417740"/>
            <a:ext cx="8568952" cy="1066130"/>
          </a:xfrm>
          <a:prstGeom prst="rect">
            <a:avLst/>
          </a:prstGeom>
          <a:ln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сдачи ГИА-11 в 2020 г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9952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9512" y="103868"/>
            <a:ext cx="8784976" cy="516820"/>
          </a:xfrm>
          <a:prstGeom prst="rect">
            <a:avLst/>
          </a:prstGeom>
          <a:ln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Расписания ЕГЭ в 2020 г.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0134223"/>
              </p:ext>
            </p:extLst>
          </p:nvPr>
        </p:nvGraphicFramePr>
        <p:xfrm>
          <a:off x="107504" y="620688"/>
          <a:ext cx="2947338" cy="597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2512"/>
                <a:gridCol w="268209"/>
                <a:gridCol w="1926617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Досрочный период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сроки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марта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география, литература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марта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марта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марта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иностранные языки, биология, физика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апреля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иностранные языки (устно)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апреля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обществознание, информатика и ИКТ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апреля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история, химия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 сроки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апреля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География, химия, история, информатика и ИКТ, иностранные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языки (устно)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апреля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Иностранные языки, литература, физика, обществознание, биология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апреля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математика, русский язык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85019368"/>
              </p:ext>
            </p:extLst>
          </p:nvPr>
        </p:nvGraphicFramePr>
        <p:xfrm>
          <a:off x="3131840" y="637527"/>
          <a:ext cx="3312770" cy="625215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20080"/>
                <a:gridCol w="288032"/>
                <a:gridCol w="2304658"/>
              </a:tblGrid>
              <a:tr h="340941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Основной период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0941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сроки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710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мая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география, литература, информатика и ИКТ</a:t>
                      </a:r>
                    </a:p>
                  </a:txBody>
                  <a:tcPr/>
                </a:tc>
              </a:tr>
              <a:tr h="34870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мая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</a:p>
                  </a:txBody>
                  <a:tcPr/>
                </a:tc>
              </a:tr>
              <a:tr h="2742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июня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</a:p>
                  </a:txBody>
                  <a:tcPr/>
                </a:tc>
              </a:tr>
              <a:tr h="27426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июня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история, физика</a:t>
                      </a:r>
                    </a:p>
                  </a:txBody>
                  <a:tcPr/>
                </a:tc>
              </a:tr>
              <a:tr h="28386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июня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 , химия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4401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июня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иностранные языки, биология</a:t>
                      </a:r>
                    </a:p>
                  </a:txBody>
                  <a:tcPr/>
                </a:tc>
              </a:tr>
              <a:tr h="3150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июня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иностранные языки (устно)</a:t>
                      </a:r>
                    </a:p>
                  </a:txBody>
                  <a:tcPr/>
                </a:tc>
              </a:tr>
              <a:tr h="33870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июня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иностранные языки (устно)</a:t>
                      </a:r>
                    </a:p>
                  </a:txBody>
                  <a:tcPr/>
                </a:tc>
              </a:tr>
              <a:tr h="282364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 сроки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995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июня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География, литература, информатика и ИКТ, иностранные языки (устно)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426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июня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иностранные языки,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426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июня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426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июня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обществознание, химия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426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июня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история, физика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0808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25 июня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-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математика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5710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29 июня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-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резерв по всем учебным предметам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56958610"/>
              </p:ext>
            </p:extLst>
          </p:nvPr>
        </p:nvGraphicFramePr>
        <p:xfrm>
          <a:off x="6502514" y="620688"/>
          <a:ext cx="2627782" cy="23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3656"/>
                <a:gridCol w="272354"/>
                <a:gridCol w="1361772"/>
              </a:tblGrid>
              <a:tr h="3600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Дополнительный период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сроки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сентября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сентября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 сроки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сентября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язык, математика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1951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Собрать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заявления от участников ЕГЭ (ГВЭ) с указанием перечня, сдаваемых предметов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Собрать согласия на обработку персональных данных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Собрать подписанные памятки о Порядке проведения ЕГЭ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разъяснительную работу с участниками ЕГЭ (ГВЭ), родителями (законными представителями)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Обновить стенды ГИА, сайты (разделы ГИА) 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95536" y="4653136"/>
            <a:ext cx="5256584" cy="1224136"/>
          </a:xfrm>
          <a:prstGeom prst="rect">
            <a:avLst/>
          </a:prstGeom>
          <a:ln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 февраля формируется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9512" y="0"/>
            <a:ext cx="8568952" cy="1066130"/>
          </a:xfrm>
          <a:prstGeom prst="rect">
            <a:avLst/>
          </a:prstGeom>
          <a:ln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организации  необходимо: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8394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61356" y="1152872"/>
            <a:ext cx="4191000" cy="47244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i="1" dirty="0">
                <a:solidFill>
                  <a:srgbClr val="FF0000"/>
                </a:solidFill>
              </a:rPr>
              <a:t>Обязательные предметы:</a:t>
            </a:r>
          </a:p>
          <a:p>
            <a:r>
              <a:rPr lang="ru-RU" b="1" dirty="0"/>
              <a:t>Русский язык</a:t>
            </a:r>
          </a:p>
          <a:p>
            <a:r>
              <a:rPr lang="ru-RU" b="1" dirty="0"/>
              <a:t>Математика</a:t>
            </a:r>
          </a:p>
          <a:p>
            <a:pPr>
              <a:buNone/>
            </a:pPr>
            <a:r>
              <a:rPr lang="ru-RU" i="1" dirty="0"/>
              <a:t>Можно выбрать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Базовый уровень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Профильный </a:t>
            </a:r>
            <a:r>
              <a:rPr lang="ru-RU" dirty="0" smtClean="0"/>
              <a:t>уровень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194800" y="1152872"/>
            <a:ext cx="4932040" cy="5256584"/>
          </a:xfrm>
        </p:spPr>
        <p:txBody>
          <a:bodyPr>
            <a:normAutofit fontScale="85000" lnSpcReduction="20000"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Предметы по выбору:</a:t>
            </a:r>
          </a:p>
          <a:p>
            <a:r>
              <a:rPr lang="ru-RU" b="1" dirty="0"/>
              <a:t>Литература</a:t>
            </a:r>
          </a:p>
          <a:p>
            <a:r>
              <a:rPr lang="ru-RU" b="1" dirty="0"/>
              <a:t>География </a:t>
            </a:r>
          </a:p>
          <a:p>
            <a:r>
              <a:rPr lang="ru-RU" b="1" dirty="0"/>
              <a:t>Физика</a:t>
            </a:r>
          </a:p>
          <a:p>
            <a:r>
              <a:rPr lang="ru-RU" b="1" dirty="0"/>
              <a:t>Химия</a:t>
            </a:r>
          </a:p>
          <a:p>
            <a:r>
              <a:rPr lang="ru-RU" b="1" dirty="0"/>
              <a:t>Биология</a:t>
            </a:r>
          </a:p>
          <a:p>
            <a:r>
              <a:rPr lang="ru-RU" b="1" dirty="0"/>
              <a:t>Информатика и ИКТ</a:t>
            </a:r>
          </a:p>
          <a:p>
            <a:r>
              <a:rPr lang="ru-RU" b="1" dirty="0"/>
              <a:t>Обществознание</a:t>
            </a:r>
          </a:p>
          <a:p>
            <a:r>
              <a:rPr lang="ru-RU" b="1" dirty="0"/>
              <a:t>История</a:t>
            </a:r>
          </a:p>
          <a:p>
            <a:r>
              <a:rPr lang="ru-RU" b="1" dirty="0"/>
              <a:t>Иностранные языки</a:t>
            </a:r>
          </a:p>
          <a:p>
            <a:pPr algn="ctr">
              <a:buNone/>
            </a:pPr>
            <a:r>
              <a:rPr lang="ru-RU" i="1" dirty="0"/>
              <a:t>Письменная часть - (80 баллов)</a:t>
            </a:r>
          </a:p>
          <a:p>
            <a:pPr algn="ctr">
              <a:buNone/>
            </a:pPr>
            <a:r>
              <a:rPr lang="ru-RU" i="1" dirty="0"/>
              <a:t>Устная </a:t>
            </a:r>
            <a:r>
              <a:rPr lang="ru-RU" i="1" dirty="0" smtClean="0"/>
              <a:t>часть (</a:t>
            </a:r>
            <a:r>
              <a:rPr lang="ru-RU" i="1" dirty="0"/>
              <a:t>20 баллов</a:t>
            </a:r>
            <a:r>
              <a:rPr lang="ru-RU" i="1" dirty="0" smtClean="0"/>
              <a:t>)</a:t>
            </a:r>
          </a:p>
          <a:p>
            <a:pPr algn="ctr">
              <a:buNone/>
            </a:pPr>
            <a:r>
              <a:rPr lang="ru-RU" i="1" dirty="0" smtClean="0">
                <a:solidFill>
                  <a:srgbClr val="FF0000"/>
                </a:solidFill>
              </a:rPr>
              <a:t>можно сдавать без устной части</a:t>
            </a:r>
            <a:endParaRPr lang="ru-RU" i="1" dirty="0">
              <a:solidFill>
                <a:srgbClr val="FF0000"/>
              </a:solidFill>
            </a:endParaRPr>
          </a:p>
          <a:p>
            <a:endParaRPr lang="ru-RU" b="1" dirty="0"/>
          </a:p>
          <a:p>
            <a:endParaRPr lang="ru-RU" b="1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539552" y="53752"/>
            <a:ext cx="8229600" cy="1143000"/>
          </a:xfrm>
          <a:prstGeom prst="rect">
            <a:avLst/>
          </a:prstGeom>
          <a:ln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 lnSpcReduction="10000"/>
          </a:bodyPr>
          <a:lstStyle>
            <a:lvl1pPr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 проводится в форме ЕГЭ по предметам: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1177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66" y="1412776"/>
            <a:ext cx="8121435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 noGrp="1"/>
          </p:cNvSpPr>
          <p:nvPr>
            <p:ph type="title"/>
          </p:nvPr>
        </p:nvSpPr>
        <p:spPr bwMode="auto">
          <a:xfrm>
            <a:off x="463135" y="260648"/>
            <a:ext cx="8229600" cy="1143000"/>
          </a:xfrm>
          <a:prstGeom prst="rect">
            <a:avLst/>
          </a:prstGeom>
          <a:ln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КИМ в 2020 г.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633" y="5229200"/>
            <a:ext cx="8121435" cy="1625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9567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923" y="1628800"/>
            <a:ext cx="8921344" cy="1399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4907" y="3028227"/>
            <a:ext cx="3240360" cy="3832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40968"/>
            <a:ext cx="5543276" cy="879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141" y="4067190"/>
            <a:ext cx="5556417" cy="198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95425" y="6052646"/>
            <a:ext cx="423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Итоговое сочинение - допуск к ГИА</a:t>
            </a:r>
          </a:p>
        </p:txBody>
      </p:sp>
      <p:sp>
        <p:nvSpPr>
          <p:cNvPr id="10" name="Заголовок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ln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>
            <a:lvl1pPr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Демоверсии по 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предметам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формулировок тем итогового сочинения на сайте ФИПИ</a:t>
            </a:r>
          </a:p>
        </p:txBody>
      </p:sp>
    </p:spTree>
    <p:extLst>
      <p:ext uri="{BB962C8B-B14F-4D97-AF65-F5344CB8AC3E}">
        <p14:creationId xmlns:p14="http://schemas.microsoft.com/office/powerpoint/2010/main" xmlns="" val="819210560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578</TotalTime>
  <Words>1460</Words>
  <Application>Microsoft Office PowerPoint</Application>
  <PresentationFormat>Экран (4:3)</PresentationFormat>
  <Paragraphs>249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Diseño predeterminado</vt:lpstr>
      <vt:lpstr>Актуальные вопросы подготовки к государственной итоговой аттестации в 2020 году</vt:lpstr>
      <vt:lpstr>Нормативно – правовые документы</vt:lpstr>
      <vt:lpstr>Слайд 3</vt:lpstr>
      <vt:lpstr>Слайд 4</vt:lpstr>
      <vt:lpstr>Слайд 5</vt:lpstr>
      <vt:lpstr>Слайд 6</vt:lpstr>
      <vt:lpstr>Слайд 7</vt:lpstr>
      <vt:lpstr>Изменения в КИМ в 2020 г.</vt:lpstr>
      <vt:lpstr>Демоверсии по предметам, особенности формулировок тем итогового сочинения на сайте ФИПИ</vt:lpstr>
      <vt:lpstr>Слайд 10</vt:lpstr>
      <vt:lpstr> Во время экзамена запрещается: </vt:lpstr>
      <vt:lpstr>ПЕРЕСДАЧА ЕГЭ</vt:lpstr>
      <vt:lpstr>Слайд 13</vt:lpstr>
      <vt:lpstr>Ознакомление с результатами ЕГЭ </vt:lpstr>
      <vt:lpstr>Слайд 15</vt:lpstr>
      <vt:lpstr>Слайд 16</vt:lpstr>
      <vt:lpstr>Слайд 17</vt:lpstr>
      <vt:lpstr>СПЕЦИАЛЬНЫЕ условия, учитывающие состояние здоровья: организация ППЭ на дому, в медицинской организации </vt:lpstr>
      <vt:lpstr>СПЕЦИАЛЬНЫЕ условия, учитывающие состояние здоровья</vt:lpstr>
      <vt:lpstr>Слайд 20</vt:lpstr>
      <vt:lpstr>Слайд 21</vt:lpstr>
      <vt:lpstr>Апробации 2020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к государственной итоговой аттестации в 2020 году</dc:title>
  <dc:creator>Екатерина Владимировна Малеева</dc:creator>
  <cp:lastModifiedBy>***</cp:lastModifiedBy>
  <cp:revision>41</cp:revision>
  <cp:lastPrinted>2020-01-23T05:21:34Z</cp:lastPrinted>
  <dcterms:created xsi:type="dcterms:W3CDTF">2019-12-10T02:41:53Z</dcterms:created>
  <dcterms:modified xsi:type="dcterms:W3CDTF">2020-01-24T07:01:40Z</dcterms:modified>
</cp:coreProperties>
</file>