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Default Extension="png" ContentType="image/png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20" r:id="rId6"/>
    <p:sldMasterId id="2147483737" r:id="rId7"/>
    <p:sldMasterId id="2147483754" r:id="rId8"/>
    <p:sldMasterId id="2147483771" r:id="rId9"/>
  </p:sldMasterIdLst>
  <p:sldIdLst>
    <p:sldId id="256" r:id="rId10"/>
    <p:sldId id="257" r:id="rId11"/>
    <p:sldId id="258" r:id="rId12"/>
    <p:sldId id="259" r:id="rId13"/>
    <p:sldId id="261" r:id="rId14"/>
    <p:sldId id="262" r:id="rId15"/>
    <p:sldId id="263" r:id="rId16"/>
    <p:sldId id="266" r:id="rId17"/>
    <p:sldId id="267" r:id="rId18"/>
    <p:sldId id="268" r:id="rId19"/>
    <p:sldId id="271" r:id="rId20"/>
    <p:sldId id="270" r:id="rId21"/>
    <p:sldId id="269" r:id="rId22"/>
    <p:sldId id="272" r:id="rId23"/>
    <p:sldId id="273" r:id="rId24"/>
    <p:sldId id="274" r:id="rId25"/>
    <p:sldId id="275" r:id="rId26"/>
    <p:sldId id="277" r:id="rId27"/>
    <p:sldId id="278" r:id="rId28"/>
    <p:sldId id="281" r:id="rId29"/>
    <p:sldId id="282" r:id="rId30"/>
    <p:sldId id="283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-42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59076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6087406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87152442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473791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654325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541571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822020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427829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788609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621007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99502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0563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040846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9875910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0327271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964525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306027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0C226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41028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412321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7705564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197577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514738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4166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99474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8202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12965384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1740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09252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64367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63535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8263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66101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2783921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02874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83827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55970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7249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12495048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06648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19468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48915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426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15732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59590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3658264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77282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79278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9281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33210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1337190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21533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30150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6385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995751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68025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23024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4336514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63122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53338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007819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60808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16574582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537671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5030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104941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760104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289538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517270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1539468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041742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082203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9080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514194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34079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3726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036597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967556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208462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324222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704638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605513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52927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0C226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783833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848615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08806846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2830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1215663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427942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33876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149657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9098373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031618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8509811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83687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334323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8022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1332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949979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033842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924253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0C226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3928013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006113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23240739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698548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690932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759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451953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8431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29EA-CDA3-447C-A572-7212B7DFFD65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AB81A-2504-4B2E-BB72-C99386167C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838683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637171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954422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6919422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72183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323424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830703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2668429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433749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0C226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398417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365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73.xml"/><Relationship Id="rId16" Type="http://schemas.openxmlformats.org/officeDocument/2006/relationships/slideLayout" Target="../slideLayouts/slideLayout87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slideLayout" Target="../slideLayouts/slideLayout8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14" Type="http://schemas.openxmlformats.org/officeDocument/2006/relationships/slideLayout" Target="../slideLayouts/slideLayout10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5.xml"/><Relationship Id="rId17" Type="http://schemas.openxmlformats.org/officeDocument/2006/relationships/theme" Target="../theme/theme9.xml"/><Relationship Id="rId2" Type="http://schemas.openxmlformats.org/officeDocument/2006/relationships/slideLayout" Target="../slideLayouts/slideLayout105.xml"/><Relationship Id="rId16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Relationship Id="rId14" Type="http://schemas.openxmlformats.org/officeDocument/2006/relationships/slideLayout" Target="../slideLayouts/slideLayout1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B29EA-CDA3-447C-A572-7212B7DFFD65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AB81A-2504-4B2E-BB72-C99386167C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6805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3947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058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1940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20.02.2020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6836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4950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701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0913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8FC39-8A6D-420D-BE4B-0956E8E31B07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20.02.2020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E4BFD-38AA-4FBF-92B6-48777894C00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815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  <p:sldLayoutId id="2147483785" r:id="rId14"/>
    <p:sldLayoutId id="2147483786" r:id="rId15"/>
    <p:sldLayoutId id="214748378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topic9.rustest.ru/" TargetMode="External"/><Relationship Id="rId1" Type="http://schemas.openxmlformats.org/officeDocument/2006/relationships/slideLayout" Target="../slideLayouts/slideLayout10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79576" y="332656"/>
            <a:ext cx="7772400" cy="6048672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/>
              <a:t/>
            </a:r>
            <a:br>
              <a:rPr lang="ru-RU" sz="5400" b="1" dirty="0"/>
            </a:br>
            <a:r>
              <a:rPr lang="ru-RU" sz="5400" b="1" i="1" dirty="0">
                <a:solidFill>
                  <a:srgbClr val="FF0000"/>
                </a:solidFill>
              </a:rPr>
              <a:t>единый государственный экзамен</a:t>
            </a:r>
            <a:br>
              <a:rPr lang="ru-RU" sz="5400" b="1" i="1" dirty="0">
                <a:solidFill>
                  <a:srgbClr val="FF0000"/>
                </a:solidFill>
              </a:rPr>
            </a:br>
            <a:r>
              <a:rPr lang="ru-RU" sz="5400" b="1" i="1" dirty="0">
                <a:solidFill>
                  <a:srgbClr val="FF0000"/>
                </a:solidFill>
              </a:rPr>
              <a:t> </a:t>
            </a:r>
            <a:r>
              <a:rPr lang="ru-RU" sz="5400" b="1" dirty="0"/>
              <a:t>2020 год</a:t>
            </a:r>
            <a:r>
              <a:rPr lang="ru-RU" sz="5400" dirty="0"/>
              <a:t/>
            </a:r>
            <a:br>
              <a:rPr lang="ru-RU" sz="5400" dirty="0"/>
            </a:br>
            <a:endParaRPr lang="ru-RU" sz="5400" dirty="0"/>
          </a:p>
        </p:txBody>
      </p:sp>
    </p:spTree>
    <p:extLst>
      <p:ext uri="{BB962C8B-B14F-4D97-AF65-F5344CB8AC3E}">
        <p14:creationId xmlns="" xmlns:p14="http://schemas.microsoft.com/office/powerpoint/2010/main" val="860228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304" y="182880"/>
            <a:ext cx="11753088" cy="8290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Сроки и продолжительность проведения итогового собеседования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952" y="1011936"/>
            <a:ext cx="11253216" cy="5620511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Итоговое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собеседования проводится во вторую среду февраля.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Продолжительность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проведения итогового собеседования для каждого участника итогового собеседования составляет в среднем 15 минут.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Для участников итогового собеседования с ОВЗ, участников итогового собеседования – детей-инвалидов и инвалидов продолжительность проведения итогового собеседования увеличивается на 30 минут.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В продолжительность итогового собеседования не включается время, отведенное на подготовительные мероприятия (приветствие участника итогового собеседования, внесение сведений в ведомость учета проведения итогового собеседования в аудитории, инструктаж участника собеседования экзаменатором-собеседником по выполнению заданий КИМ до начала процедуры и др.).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3600" dirty="0" smtClean="0">
              <a:solidFill>
                <a:srgbClr val="00000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endParaRPr lang="ru-RU" sz="3600" dirty="0" smtClean="0">
              <a:solidFill>
                <a:srgbClr val="00000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2252456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26720"/>
            <a:ext cx="10453962" cy="6169151"/>
          </a:xfrm>
        </p:spPr>
        <p:txBody>
          <a:bodyPr/>
          <a:lstStyle/>
          <a:p>
            <a:pPr marL="457200" lvl="1" indent="0" algn="just">
              <a:buNone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В случае получения неудовлетворительного результата («незачет») за итоговое собеседование обучающиеся, экстерны вправе пересдать итоговое собеседование в текущем учебном году, но </a:t>
            </a:r>
            <a:r>
              <a:rPr lang="ru-RU" sz="2800" dirty="0">
                <a:solidFill>
                  <a:schemeClr val="accent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 более двух раз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и только в дополнительные сроки, предусмотренные расписанием проведения итогового собеседования (во вторую рабочую среду марта и первый рабочий понедельник мая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).</a:t>
            </a:r>
          </a:p>
          <a:p>
            <a:pPr marL="457200" lvl="1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Участники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итогового собеседования могут быть повторно допущены в текущем учебном году к прохождению итогового собеседования в случаях, предусмотренных настоящими Рекомендациями, в дополнительные сроки.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76321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60833"/>
            <a:ext cx="10844106" cy="5480530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Итоговое собеседование может проводиться в ходе учебного процесса в образовательной организации. 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Участники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итогового собеседования могут принимать участие в итоговом собеседовании без отрыва от образовательного процесса (находиться на уроке во время ожидания очереди и возвращаться на урок после проведения итогового собеседования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).</a:t>
            </a:r>
          </a:p>
          <a:p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Участники итогового собеседования, ожидающие свою очередь, не должны пересекаться с участниками, прошедшими процедуру итогового собеседования. 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При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этом итоговое собеседование может проводиться и вне учебного процесса в образовательной организации. 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131459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63296"/>
            <a:ext cx="11026986" cy="6156959"/>
          </a:xfrm>
        </p:spPr>
        <p:txBody>
          <a:bodyPr>
            <a:normAutofit/>
          </a:bodyPr>
          <a:lstStyle/>
          <a:p>
            <a:pPr marL="457200" lvl="1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Для проведения итогового собеседования выделяются:</a:t>
            </a:r>
          </a:p>
          <a:p>
            <a:pPr marL="457200"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учебные кабинеты проведения итогового собеседования, в которых участники проходят процедуру итогового собеседования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(аудитория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проведения итогового собеседования); </a:t>
            </a:r>
          </a:p>
          <a:p>
            <a:pPr marL="457200"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учебные кабинеты образовательной организации, в которых участники итогового собеседования ожидают очереди для участия в итоговом собеседовании (в учебных кабинетах образовательной организации параллельно может вестись урок для участников итогового собеседования, ожидающих своей очереди), а также учебные кабинеты для участников, прошедших итоговое собеседование (например, обучающиеся могут ожидать начало следующего урока в данном учебном кабинете);</a:t>
            </a:r>
          </a:p>
          <a:p>
            <a:pPr marL="457200"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помещение для получения КИМ итогового собеседования и внесения результатов итогового собеседования в специализированную форму для внесения информации из протоколов экспертов по оцениванию ответов участников итогового собеседования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(Штаб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553133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87680"/>
            <a:ext cx="10819722" cy="6108191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Не позднее чем за две недели до проведения итогового собеседования руководитель образовательной организации обеспечивает создание комиссии по проведению и комиссии по проверке итогового собеседования.</a:t>
            </a:r>
          </a:p>
          <a:p>
            <a:pPr marL="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Состав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комиссии по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проведению:</a:t>
            </a: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ответственный организатор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образовательной организации, обеспечивающий подготовку и проведение итогового собеседования 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организаторы проведения итогового собеседования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обеспечивающие передвижение участников итогового собеседования 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экзаменатор-собеседник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который проводит собеседование с участниками итогового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собеседования</a:t>
            </a: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технический специалист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обеспечивающий получение КИМ итогового собеседования с федерального Интернет-ресурса 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1308134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80416"/>
            <a:ext cx="10588074" cy="65836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Состав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комиссии по проверке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0416" y="1255777"/>
            <a:ext cx="11655552" cy="4785586"/>
          </a:xfrm>
        </p:spPr>
        <p:txBody>
          <a:bodyPr>
            <a:normAutofit fontScale="92500" lnSpcReduction="20000"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эксперты по проверке ответов участников итогового собеседования </a:t>
            </a: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( только учителя русского языка и литературы)</a:t>
            </a: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Количественный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состав комиссии по проверке определяет образовательная организация в зависимости от количества участников итогового собеседования, количества аудиторий проведения итогового собеседования и количества учителей русского языка и </a:t>
            </a: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литературы.</a:t>
            </a: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случае небольшого количества участников итогового собеседования и учителей, участвующих в проверке итогового собеседования, рекомендуется сформировать единую комиссию по проведению и проверке итогового собеседования в образовательной организации. 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34061197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58496"/>
            <a:ext cx="10783146" cy="670560"/>
          </a:xfrm>
        </p:spPr>
        <p:txBody>
          <a:bodyPr>
            <a:normAutofit fontScale="90000"/>
          </a:bodyPr>
          <a:lstStyle/>
          <a:p>
            <a:pPr algn="ctr">
              <a:spcBef>
                <a:spcPts val="2400"/>
              </a:spcBef>
              <a:spcAft>
                <a:spcPts val="0"/>
              </a:spcAft>
            </a:pPr>
            <a:r>
              <a:rPr lang="ru-RU" b="1" kern="0" dirty="0">
                <a:solidFill>
                  <a:srgbClr val="365F9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Проведение итогового собеседования</a:t>
            </a:r>
            <a:r>
              <a:rPr lang="ru-RU" b="1" kern="0" dirty="0">
                <a:solidFill>
                  <a:srgbClr val="365F91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kern="0" dirty="0">
                <a:solidFill>
                  <a:srgbClr val="365F91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3840" y="914401"/>
            <a:ext cx="11216640" cy="5126962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В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день проведения итогового собеседования не позднее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08.00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по местному времени технический специалист получает с Интернет-ресурса (</a:t>
            </a:r>
            <a:r>
              <a:rPr lang="ru-RU" sz="2800" u="sng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2"/>
              </a:rPr>
              <a:t>http://topic9.rustest.ru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) и тиражирует материалы для проведения итогового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собеседования.</a:t>
            </a:r>
          </a:p>
          <a:p>
            <a:pPr marL="11430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В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день проведения итогового собеседования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могут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присутствовать: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аккредитованные общественные наблюдатели;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аккредитованные представители средств массовой информации;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должностные лица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Рособрнадзора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а также иные лица, определенные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Рособрнадзором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и (или) должностные лица органа исполнительной власти субъекта Российской Федерации, осуществляющего переданные полномочия Российской Федерации в сфере образования.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 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Итоговое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собеседование начинается в 09.00 по местному времени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19671415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58496"/>
            <a:ext cx="11075754" cy="877824"/>
          </a:xfrm>
        </p:spPr>
        <p:txBody>
          <a:bodyPr>
            <a:normAutofit fontScale="90000"/>
          </a:bodyPr>
          <a:lstStyle/>
          <a:p>
            <a:pPr>
              <a:spcBef>
                <a:spcPts val="2400"/>
              </a:spcBef>
              <a:spcAft>
                <a:spcPts val="0"/>
              </a:spcAft>
            </a:pPr>
            <a:r>
              <a:rPr lang="ru-RU" b="1" kern="0" dirty="0">
                <a:solidFill>
                  <a:srgbClr val="365F9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Порядок проверки и оценивания итогового собеседования </a:t>
            </a:r>
            <a:r>
              <a:rPr lang="ru-RU" b="1" kern="0" dirty="0">
                <a:solidFill>
                  <a:srgbClr val="365F91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kern="0" dirty="0">
                <a:solidFill>
                  <a:srgbClr val="365F91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" y="755904"/>
            <a:ext cx="11558016" cy="5961887"/>
          </a:xfrm>
        </p:spPr>
        <p:txBody>
          <a:bodyPr>
            <a:normAutofit lnSpcReduction="10000"/>
          </a:bodyPr>
          <a:lstStyle/>
          <a:p>
            <a:pPr indent="0" algn="just">
              <a:buNone/>
              <a:tabLst>
                <a:tab pos="540385" algn="l"/>
              </a:tabLs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Эксперты комиссии по проверке итогового собеседования должны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соответствовать:  </a:t>
            </a:r>
          </a:p>
          <a:p>
            <a:pPr indent="0" algn="just">
              <a:buNone/>
              <a:tabLst>
                <a:tab pos="540385" algn="l"/>
              </a:tabLst>
            </a:pPr>
            <a:r>
              <a:rPr lang="ru-RU" b="1" dirty="0" smtClean="0"/>
              <a:t>Владение </a:t>
            </a:r>
            <a:r>
              <a:rPr lang="ru-RU" b="1" dirty="0"/>
              <a:t>необходимой нормативной базой:</a:t>
            </a:r>
          </a:p>
          <a:p>
            <a:pPr indent="450215" algn="just">
              <a:tabLst>
                <a:tab pos="540385" algn="l"/>
              </a:tabLst>
            </a:pPr>
            <a:r>
              <a:rPr lang="ru-RU" dirty="0"/>
              <a:t>федеральный компонент государственных образовательных стандартов основного общего и среднего (полного) общего образования по русскому языку, по литературе (базовый и профильный уровни), утвержденный приказом Минобразования России от 05.03.2004 № 1089);</a:t>
            </a:r>
          </a:p>
          <a:p>
            <a:pPr indent="450215" algn="just">
              <a:tabLst>
                <a:tab pos="540385" algn="l"/>
              </a:tabLst>
            </a:pPr>
            <a:r>
              <a:rPr lang="ru-RU" dirty="0"/>
              <a:t>нормативные правовые акты, регламентирующие проведение итогового собеседования;</a:t>
            </a:r>
          </a:p>
          <a:p>
            <a:pPr indent="450215" algn="just">
              <a:tabLst>
                <a:tab pos="540385" algn="l"/>
              </a:tabLst>
            </a:pPr>
            <a:r>
              <a:rPr lang="ru-RU" dirty="0"/>
              <a:t>рекомендации по организации и проведению итогового собеседования.</a:t>
            </a:r>
          </a:p>
          <a:p>
            <a:pPr indent="450215" algn="just">
              <a:tabLst>
                <a:tab pos="540385" algn="l"/>
              </a:tabLst>
            </a:pPr>
            <a:r>
              <a:rPr lang="ru-RU" dirty="0"/>
              <a:t>Владение необходимыми предметными компетенциями:</a:t>
            </a:r>
          </a:p>
          <a:p>
            <a:pPr indent="450215" algn="just">
              <a:tabLst>
                <a:tab pos="540385" algn="l"/>
              </a:tabLst>
            </a:pPr>
            <a:r>
              <a:rPr lang="ru-RU" dirty="0"/>
              <a:t>иметь высшее образование по специальности «Русский язык и литература»                             с квалификацией «Учитель русского языка и литературы».</a:t>
            </a:r>
          </a:p>
          <a:p>
            <a:pPr indent="0" algn="just">
              <a:buNone/>
              <a:tabLst>
                <a:tab pos="540385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Владение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компетенциями, необходимыми для проверки итогового собеседования:</a:t>
            </a:r>
          </a:p>
          <a:p>
            <a:pPr indent="450215" algn="just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умение объективно оценивать устные ответы участников итогового собеседования;</a:t>
            </a:r>
            <a:endParaRPr lang="ru-RU" sz="11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умение применять установленные критерии и нормативы оценки;</a:t>
            </a:r>
            <a:endParaRPr lang="ru-RU" sz="11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умение разграничивать ошибки и недочёты различного типа; </a:t>
            </a:r>
            <a:endParaRPr lang="ru-RU" sz="11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умение оформлять результаты проверки, соблюдая установленные требования;</a:t>
            </a:r>
            <a:endParaRPr lang="ru-RU" sz="11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умение обобщать результаты.</a:t>
            </a:r>
            <a:endParaRPr lang="ru-RU" sz="11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693605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256032"/>
            <a:ext cx="11509248" cy="719328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Оценивание работ участников итогового собеседования 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двум 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схемам: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456" y="975360"/>
            <a:ext cx="11643360" cy="5705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Первая схема: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проверка ответов каждого участника итогового собеседования осуществляется экспертом непосредственно в процессе ответа по специально разработанным критериям по системе «зачет»/«незачет».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При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необходимости, возможно повторное прослушивание и оценивание записи ответов отдельных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участников.</a:t>
            </a:r>
          </a:p>
          <a:p>
            <a:pPr marL="0" indent="0">
              <a:buNone/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Вторая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схема: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проверка ответов каждого участника итогового собеседования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после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окончания проведения итогового собеседования в соответствии с критериями по аудиозаписям ответов участников итогового собеседования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/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Проверка и оценивание итогового собеседования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должна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завершиться не позднее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чем через пять календарных дней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с даты проведения итогового собеседования.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41094709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688" y="426720"/>
            <a:ext cx="11643360" cy="6266687"/>
          </a:xfrm>
        </p:spPr>
        <p:txBody>
          <a:bodyPr>
            <a:normAutofit lnSpcReduction="10000"/>
          </a:bodyPr>
          <a:lstStyle/>
          <a:p>
            <a:pPr indent="449580"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Экзаменатор-собеседник создает доброжелательную рабочую атмосферу.</a:t>
            </a:r>
          </a:p>
          <a:p>
            <a:pPr indent="449580" algn="just"/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Экзаменатор-собеседник при проведении итогового собеседования организует деятельность участника итогового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собеседования.</a:t>
            </a:r>
          </a:p>
          <a:p>
            <a:pPr indent="449580" algn="just"/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Выполняет роль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собеседника.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49580"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выдает КИМ итогового собеседования;</a:t>
            </a:r>
          </a:p>
          <a:p>
            <a:pPr indent="449580"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фиксирует время выполнения каждого задания КИМ итогового собеседования, следит за соблюдением времени, отведенного на: подготовку ответа, ответ участника итогового собеседования, общее время, отведенное на проведение итогового собеседования для каждого участника (время может быть скорректировано с учетом индивидуальных особенностей участников итогового собеседования);</a:t>
            </a:r>
          </a:p>
          <a:p>
            <a:pPr indent="449580"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следит за тем, чтобы участник итогового собеседования произнес под аудиозапись свою фамилию, имя, отчество, номер варианта прежде, чем приступить к ответу (в продолжительность проведения итогового собеседования не включается);</a:t>
            </a:r>
          </a:p>
          <a:p>
            <a:pPr indent="449580"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следит за тем, чтобы участник итогового собеседования произносил номер задания перед ответом на каждое из заданий.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63108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7B77B5-4E16-44D8-A947-16C8533AE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Расписание ЕГЭ-2020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7BEA247-040E-4DA2-9198-1E7B0297B7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Досрочный период:</a:t>
            </a:r>
          </a:p>
          <a:p>
            <a:r>
              <a:rPr lang="ru-RU" dirty="0"/>
              <a:t>с 20 марта по 6 апреля 2020 года (резерв с 8 апреля по 13 апреля 2020 года)</a:t>
            </a:r>
          </a:p>
          <a:p>
            <a:r>
              <a:rPr lang="ru-RU" b="1" dirty="0">
                <a:solidFill>
                  <a:srgbClr val="FF0000"/>
                </a:solidFill>
              </a:rPr>
              <a:t>Основной период:</a:t>
            </a:r>
          </a:p>
          <a:p>
            <a:r>
              <a:rPr lang="ru-RU" dirty="0"/>
              <a:t>с 25 мая по 16 июня 2020 года (резерв с 19 июня по 29 июня 2020 года)</a:t>
            </a:r>
          </a:p>
          <a:p>
            <a:r>
              <a:rPr lang="ru-RU" b="1" dirty="0">
                <a:solidFill>
                  <a:srgbClr val="FF0000"/>
                </a:solidFill>
              </a:rPr>
              <a:t>Дополнительный период:</a:t>
            </a:r>
          </a:p>
          <a:p>
            <a:r>
              <a:rPr lang="ru-RU" dirty="0"/>
              <a:t>с 4 сентября по 7 сентября 2020 года (резерв 22 сентября 2020 года)</a:t>
            </a:r>
          </a:p>
        </p:txBody>
      </p:sp>
    </p:spTree>
    <p:extLst>
      <p:ext uri="{BB962C8B-B14F-4D97-AF65-F5344CB8AC3E}">
        <p14:creationId xmlns="" xmlns:p14="http://schemas.microsoft.com/office/powerpoint/2010/main" val="28790597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6304"/>
            <a:ext cx="10783146" cy="5895059"/>
          </a:xfrm>
        </p:spPr>
        <p:txBody>
          <a:bodyPr/>
          <a:lstStyle/>
          <a:p>
            <a:pPr indent="449580" algn="just"/>
            <a:endParaRPr lang="ru-RU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ЭКСПЕРТ</a:t>
            </a:r>
          </a:p>
          <a:p>
            <a:pPr indent="0" algn="just">
              <a:buNone/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Не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позднее чем за день до проведения итогового собеседования ознакомиться с: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49580"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демоверсиями материалов для проведения итогового собеседования, размещенными на официальном сайте ФГБНУ «ФИПИ», включая критерии оценивания итогового собеседования, полученные от ответственного организатора образовательной организации;</a:t>
            </a:r>
          </a:p>
          <a:p>
            <a:pPr indent="449580"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порядком проведения и проверки итогового собеседования, определенным ОИВ;</a:t>
            </a:r>
          </a:p>
          <a:p>
            <a:pPr indent="450850"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настоящими Рекомендациями. 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2197106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99872"/>
            <a:ext cx="10929450" cy="6193536"/>
          </a:xfrm>
        </p:spPr>
        <p:txBody>
          <a:bodyPr>
            <a:normAutofit/>
          </a:bodyPr>
          <a:lstStyle/>
          <a:p>
            <a:pPr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В день проведения итогового собеседования: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 получить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от ответственного организатора образовательной организации следующие материалы: </a:t>
            </a:r>
          </a:p>
          <a:p>
            <a:pPr indent="450850" algn="just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протокол эксперта по оцениванию ответов участников итогового собеседования;</a:t>
            </a:r>
          </a:p>
          <a:p>
            <a:pPr indent="450850" algn="just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КИМ итогового собеседования;</a:t>
            </a:r>
          </a:p>
          <a:p>
            <a:pPr indent="450850" algn="just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доставочный пакет для упаковки протоколов эксперта по оцениванию ответов участников итогового собеседования. </a:t>
            </a:r>
          </a:p>
          <a:p>
            <a:pPr indent="450850" algn="just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Ознакомиться с материалами для проведения итогового собеседования, полученными в день проведения итогового собеседования (КИМ итогового собеседования, протоколом эксперта по оцениванию ответов участников итогового собеседования).</a:t>
            </a:r>
          </a:p>
          <a:p>
            <a:pPr indent="450850" algn="just"/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Во время проведения итогового собеседования: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оценивать ответы участников итогового собеседования непосредственно в аудитории проведения итогового собеседования во время проведения итогового собеседования с участниками или после проведения собеседования, прослушивая аудиозапись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7162926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60833"/>
            <a:ext cx="10734378" cy="5480530"/>
          </a:xfrm>
        </p:spPr>
        <p:txBody>
          <a:bodyPr/>
          <a:lstStyle/>
          <a:p>
            <a:pPr indent="450850" algn="just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Эксперт не должен вмешиваться в беседу участника и экзаменатора-собеседника!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850" algn="just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Если эксперт находится в аудитории проведения итогового собеседования, его рабочее место рекомендуется определить в той части учебного кабинета, в которой участник итогового собеседования зрительно не сможет наблюдать (и, соответственно, отвлекаться) на процесс оценивания итогового собеседования. 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Bef>
                <a:spcPts val="2400"/>
              </a:spcBef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b="1" kern="0" dirty="0">
                <a:solidFill>
                  <a:srgbClr val="365F9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b="1" kern="0" dirty="0">
              <a:solidFill>
                <a:srgbClr val="365F9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25953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5855A32-2276-49FA-A523-91EC390CF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До 1 февраля формируется Рис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A2E9212-C46E-45D5-BF7C-4BD113344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Образовательной организации необходимо:</a:t>
            </a:r>
          </a:p>
          <a:p>
            <a:r>
              <a:rPr lang="ru-RU" dirty="0"/>
              <a:t>Собрать заявления от участников ЕГЭ (ГВЭ) с указанием перечня, сдаваемых предметов</a:t>
            </a:r>
          </a:p>
          <a:p>
            <a:r>
              <a:rPr lang="ru-RU" dirty="0"/>
              <a:t>Собрать согласия на обработку персональных данных</a:t>
            </a:r>
          </a:p>
          <a:p>
            <a:r>
              <a:rPr lang="ru-RU" dirty="0"/>
              <a:t>Собрать подписанные памятки о Порядке проведения ЕГЭ</a:t>
            </a:r>
          </a:p>
          <a:p>
            <a:r>
              <a:rPr lang="ru-RU" dirty="0"/>
              <a:t>Провести разъяснительную работу с участниками ЕГЭ (ГВЭ), родителями (законными представителями)</a:t>
            </a:r>
          </a:p>
          <a:p>
            <a:r>
              <a:rPr lang="ru-RU" dirty="0"/>
              <a:t>Обновить стенды ГИА, сайты (разделы ГИА)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07461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7923" y="1628801"/>
            <a:ext cx="8921344" cy="1399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Демоверсии по всем предметам,</a:t>
            </a:r>
            <a:br>
              <a:rPr lang="ru-RU" dirty="0"/>
            </a:br>
            <a:r>
              <a:rPr lang="ru-RU" dirty="0"/>
              <a:t>особенности формулировок тем итогового сочинения на сайте ФИПИ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860" y="4067191"/>
            <a:ext cx="5556417" cy="198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873" y="3068518"/>
            <a:ext cx="5142593" cy="998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19426" y="6052646"/>
            <a:ext cx="3687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prstClr val="black"/>
                </a:solidFill>
                <a:latin typeface="Franklin Gothic Book"/>
              </a:rPr>
              <a:t>Итоговое сочинение - допуск к ГИА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907" y="3028227"/>
            <a:ext cx="3240360" cy="3832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627899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8DC8A8-B60C-4845-95DB-1443E7686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10441770" cy="132080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 2019-2020 учебном году - допуск к ГИА - 9.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9350FF1-34E1-4CCE-B330-D0F2C2333F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624906" cy="3880773"/>
          </a:xfrm>
        </p:spPr>
        <p:txBody>
          <a:bodyPr>
            <a:normAutofit lnSpcReduction="10000"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февраля 2020 – основной срок.</a:t>
            </a:r>
          </a:p>
          <a:p>
            <a:pPr fontAlgn="t"/>
            <a:r>
              <a:rPr lang="ru-RU" sz="2800" b="1" dirty="0"/>
              <a:t>11 марта 2020</a:t>
            </a:r>
            <a:r>
              <a:rPr lang="ru-RU" sz="2800" dirty="0"/>
              <a:t> и </a:t>
            </a:r>
            <a:r>
              <a:rPr lang="ru-RU" sz="2800" b="1" dirty="0"/>
              <a:t>18 мая 2020 – дополнительные сроки.</a:t>
            </a:r>
          </a:p>
          <a:p>
            <a:pPr fontAlgn="t"/>
            <a:endParaRPr lang="ru-RU" sz="2800" b="1" dirty="0"/>
          </a:p>
          <a:p>
            <a:pPr indent="450215" algn="just"/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Итоговое собеседование как допуск к ГИА – бессрочно.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2800" b="1" dirty="0"/>
          </a:p>
          <a:p>
            <a:pPr fontAlgn="t"/>
            <a:r>
              <a:rPr lang="ru-RU" sz="2800" dirty="0"/>
              <a:t>Скачивание материалов с портала - topic9.rustest.ru</a:t>
            </a:r>
          </a:p>
          <a:p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4019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36A4A73D-EDB2-4159-885A-DA93E3D708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577" t="6751" r="26121" b="3707"/>
          <a:stretch/>
        </p:blipFill>
        <p:spPr>
          <a:xfrm>
            <a:off x="3805889" y="370722"/>
            <a:ext cx="3312541" cy="3764998"/>
          </a:xfr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38BE43DD-21E3-482B-9670-69ECBDF6B4F9}"/>
              </a:ext>
            </a:extLst>
          </p:cNvPr>
          <p:cNvSpPr/>
          <p:nvPr/>
        </p:nvSpPr>
        <p:spPr>
          <a:xfrm>
            <a:off x="382773" y="4537276"/>
            <a:ext cx="11134038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Приказы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Министерства образования: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Приказ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МОиН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РБ №1798 от 29.11.2019 г. о сроках проведения итогового собеседования в РБ в 2020 г.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Приказы Комитета по образованию Администрации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г.Улан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-Удэ соответствуют Приказам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МОиН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Приказы внутри школ.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6973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F06777-27AF-4D78-AFE3-E5C88C961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14336"/>
            <a:ext cx="12192000" cy="2843664"/>
          </a:xfrm>
        </p:spPr>
        <p:txBody>
          <a:bodyPr/>
          <a:lstStyle/>
          <a:p>
            <a:r>
              <a:rPr lang="ru-RU" dirty="0"/>
              <a:t>30 января 2020 г. будет проведение апробации итогового собеседования в ОО №№19,41 и 44.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407456F5-0CDD-4F72-9357-7821226F57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766" t="11146" r="28841" b="3575"/>
          <a:stretch/>
        </p:blipFill>
        <p:spPr>
          <a:xfrm>
            <a:off x="3987209" y="207264"/>
            <a:ext cx="3157870" cy="3710764"/>
          </a:xfrm>
        </p:spPr>
      </p:pic>
    </p:spTree>
    <p:extLst>
      <p:ext uri="{BB962C8B-B14F-4D97-AF65-F5344CB8AC3E}">
        <p14:creationId xmlns="" xmlns:p14="http://schemas.microsoft.com/office/powerpoint/2010/main" val="3103016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720" y="109728"/>
            <a:ext cx="11058144" cy="68275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Назначение итогового собеседования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792480"/>
            <a:ext cx="9856554" cy="5693663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определение соответствия результатов освоения обучающимися основных образовательных программ основного общего образования соответствующим требованиям федерального государственного образовательного стандарта. </a:t>
            </a:r>
            <a:endParaRPr lang="ru-RU" sz="2400" b="1" dirty="0" smtClean="0">
              <a:solidFill>
                <a:srgbClr val="00000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algn="just"/>
            <a:r>
              <a:rPr lang="ru-RU" sz="2400" b="1" dirty="0" smtClean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Итоговое </a:t>
            </a:r>
            <a:r>
              <a:rPr lang="ru-RU" sz="2400" b="1" dirty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собеседование по русскому языку проводится в соответствии с Федеральным законом «Об образовании в Российской Федерации» от 29.12.2012 № 273-ФЗ и Порядком проведения государственной итоговой аттестации по образовательным программам основного общего образования, утверждённым приказом </a:t>
            </a:r>
            <a:r>
              <a:rPr lang="ru-RU" sz="2400" b="1" dirty="0" err="1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Минпросвещения</a:t>
            </a:r>
            <a:r>
              <a:rPr lang="ru-RU" sz="2400" b="1" dirty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 России и </a:t>
            </a:r>
            <a:r>
              <a:rPr lang="ru-RU" sz="2400" b="1" dirty="0" err="1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Рособрнадзора</a:t>
            </a:r>
            <a:r>
              <a:rPr lang="ru-RU" sz="2400" b="1" dirty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 от 07.11.2018 № 189/1513</a:t>
            </a:r>
            <a:endParaRPr lang="ru-RU" sz="2400" b="1" dirty="0"/>
          </a:p>
        </p:txBody>
      </p:sp>
    </p:spTree>
    <p:extLst>
      <p:ext uri="{BB962C8B-B14F-4D97-AF65-F5344CB8AC3E}">
        <p14:creationId xmlns="" xmlns:p14="http://schemas.microsoft.com/office/powerpoint/2010/main" val="2181846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31648"/>
            <a:ext cx="10015050" cy="1194816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 Характеристика </a:t>
            </a:r>
            <a:r>
              <a:rPr lang="ru-RU" dirty="0" smtClean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/>
            </a:r>
            <a:br>
              <a:rPr lang="ru-RU" dirty="0" smtClean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</a:br>
            <a:r>
              <a:rPr lang="ru-RU" dirty="0" smtClean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структуры </a:t>
            </a:r>
            <a:r>
              <a:rPr lang="ru-RU" dirty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и содержания </a:t>
            </a:r>
            <a:r>
              <a:rPr lang="ru-RU" dirty="0" smtClean="0">
                <a:solidFill>
                  <a:srgbClr val="00000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> ИС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866714655"/>
              </p:ext>
            </p:extLst>
          </p:nvPr>
        </p:nvGraphicFramePr>
        <p:xfrm>
          <a:off x="463296" y="1426464"/>
          <a:ext cx="10972800" cy="10004044"/>
        </p:xfrm>
        <a:graphic>
          <a:graphicData uri="http://schemas.openxmlformats.org/drawingml/2006/table">
            <a:tbl>
              <a:tblPr/>
              <a:tblGrid>
                <a:gridCol w="10972800">
                  <a:extLst>
                    <a:ext uri="{9D8B030D-6E8A-4147-A177-3AD203B41FA5}">
                      <a16:colId xmlns="" xmlns:a16="http://schemas.microsoft.com/office/drawing/2014/main" val="2531965761"/>
                    </a:ext>
                  </a:extLst>
                </a:gridCol>
              </a:tblGrid>
              <a:tr h="5272518">
                <a:tc>
                  <a:txBody>
                    <a:bodyPr/>
                    <a:lstStyle/>
                    <a:p>
                      <a:pPr marL="50800" marR="254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0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marR="254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0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marR="254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0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marR="25400" indent="304800"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32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четыре </a:t>
                      </a:r>
                      <a:r>
                        <a:rPr lang="ru-RU" sz="32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задания базового уровня сложности.</a:t>
                      </a:r>
                      <a:endParaRPr lang="ru-RU" sz="3200" spc="5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endParaRPr lang="ru-RU" sz="20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endParaRPr lang="ru-RU" sz="20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endParaRPr lang="ru-RU" sz="20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r>
                        <a:rPr lang="ru-RU" sz="28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Задание </a:t>
                      </a:r>
                      <a:r>
                        <a:rPr lang="ru-RU" sz="28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1 - чтение вслух текста научно-публицистического </a:t>
                      </a: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r>
                        <a:rPr lang="ru-RU" sz="28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стиля</a:t>
                      </a:r>
                      <a:r>
                        <a:rPr lang="ru-RU" sz="28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 </a:t>
                      </a: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r>
                        <a:rPr lang="ru-RU" sz="28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Задание </a:t>
                      </a:r>
                      <a:r>
                        <a:rPr lang="ru-RU" sz="28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	- подробный пересказ текста с	</a:t>
                      </a:r>
                      <a:r>
                        <a:rPr lang="ru-RU" sz="28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привлечением</a:t>
                      </a:r>
                    </a:p>
                    <a:p>
                      <a:pPr marL="355600" marR="25400" algn="just">
                        <a:lnSpc>
                          <a:spcPts val="1080"/>
                        </a:lnSpc>
                        <a:spcAft>
                          <a:spcPts val="0"/>
                        </a:spcAft>
                        <a:tabLst>
                          <a:tab pos="1019810" algn="l"/>
                          <a:tab pos="4055745" algn="r"/>
                        </a:tabLst>
                      </a:pPr>
                      <a:endParaRPr lang="ru-RU" sz="2800" spc="5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28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дополнительной </a:t>
                      </a:r>
                      <a:r>
                        <a:rPr lang="ru-RU" sz="28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информации.</a:t>
                      </a:r>
                      <a:endParaRPr lang="ru-RU" sz="2800" spc="5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28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Задание </a:t>
                      </a:r>
                      <a:r>
                        <a:rPr lang="ru-RU" sz="28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3 - тематическое монологическое высказывание</a:t>
                      </a:r>
                      <a:r>
                        <a:rPr lang="ru-RU" sz="28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28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Задание 4 - участие в диалоге</a:t>
                      </a:r>
                      <a:r>
                        <a:rPr lang="ru-RU" sz="28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800" spc="5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1385"/>
                        </a:spcAft>
                      </a:pPr>
                      <a:r>
                        <a:rPr lang="ru-RU" sz="28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 задания представляют собой задания с развёрнутым </a:t>
                      </a:r>
                      <a:endParaRPr lang="ru-RU" sz="2800" spc="5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1385"/>
                        </a:spcAft>
                      </a:pPr>
                      <a:r>
                        <a:rPr lang="ru-RU" sz="2800" spc="5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ответом</a:t>
                      </a:r>
                      <a:r>
                        <a:rPr lang="ru-RU" sz="2800" spc="5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ru-RU" sz="2800" spc="5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62763576"/>
                  </a:ext>
                </a:extLst>
              </a:tr>
              <a:tr h="4731526">
                <a:tc>
                  <a:txBody>
                    <a:bodyPr/>
                    <a:lstStyle/>
                    <a:p>
                      <a:pPr marL="50800" indent="304800" algn="just">
                        <a:lnSpc>
                          <a:spcPts val="1080"/>
                        </a:lnSpc>
                        <a:spcAft>
                          <a:spcPts val="1385"/>
                        </a:spcAft>
                      </a:pPr>
                      <a:endParaRPr lang="ru-RU" sz="2800" spc="5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63185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94261777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7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8.xml><?xml version="1.0" encoding="utf-8"?>
<a:theme xmlns:a="http://schemas.openxmlformats.org/drawingml/2006/main" name="2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9.xml><?xml version="1.0" encoding="utf-8"?>
<a:theme xmlns:a="http://schemas.openxmlformats.org/drawingml/2006/main" name="3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1496</Words>
  <Application>Microsoft Office PowerPoint</Application>
  <PresentationFormat>Произвольный</PresentationFormat>
  <Paragraphs>143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Тема Office</vt:lpstr>
      <vt:lpstr>Трек</vt:lpstr>
      <vt:lpstr>1_Трек</vt:lpstr>
      <vt:lpstr>2_Трек</vt:lpstr>
      <vt:lpstr>3_Трек</vt:lpstr>
      <vt:lpstr>Аспект</vt:lpstr>
      <vt:lpstr>1_Аспект</vt:lpstr>
      <vt:lpstr>2_Аспект</vt:lpstr>
      <vt:lpstr>3_Аспект</vt:lpstr>
      <vt:lpstr> единый государственный экзамен  2020 год </vt:lpstr>
      <vt:lpstr>Расписание ЕГЭ-2020</vt:lpstr>
      <vt:lpstr>До 1 февраля формируется Рис</vt:lpstr>
      <vt:lpstr>Демоверсии по всем предметам, особенности формулировок тем итогового сочинения на сайте ФИПИ</vt:lpstr>
      <vt:lpstr>Итоговое собеседование 2019-2020 учебном году - допуск к ГИА - 9.</vt:lpstr>
      <vt:lpstr>Слайд 6</vt:lpstr>
      <vt:lpstr>30 января 2020 г. будет проведение апробации итогового собеседования в ОО №№19,41 и 44.</vt:lpstr>
      <vt:lpstr>Назначение итогового собеседования</vt:lpstr>
      <vt:lpstr> Характеристика  структуры и содержания  ИС</vt:lpstr>
      <vt:lpstr>Сроки и продолжительность проведения итогового собеседования</vt:lpstr>
      <vt:lpstr>Слайд 11</vt:lpstr>
      <vt:lpstr>Слайд 12</vt:lpstr>
      <vt:lpstr>Слайд 13</vt:lpstr>
      <vt:lpstr>Слайд 14</vt:lpstr>
      <vt:lpstr>Состав комиссии по проверке </vt:lpstr>
      <vt:lpstr>Проведение итогового собеседования </vt:lpstr>
      <vt:lpstr>Порядок проверки и оценивания итогового собеседования  </vt:lpstr>
      <vt:lpstr>Оценивание работ участников итогового собеседования по двум схемам:</vt:lpstr>
      <vt:lpstr>Слайд 19</vt:lpstr>
      <vt:lpstr>Слайд 20</vt:lpstr>
      <vt:lpstr>Слайд 21</vt:lpstr>
      <vt:lpstr>Слайд 22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единый государственный экзамен  2020 год </dc:title>
  <dc:creator>Admin</dc:creator>
  <cp:lastModifiedBy>Admin</cp:lastModifiedBy>
  <cp:revision>21</cp:revision>
  <dcterms:created xsi:type="dcterms:W3CDTF">2020-01-23T02:13:36Z</dcterms:created>
  <dcterms:modified xsi:type="dcterms:W3CDTF">2020-02-20T03:00:37Z</dcterms:modified>
</cp:coreProperties>
</file>